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315" r:id="rId6"/>
    <p:sldId id="316" r:id="rId7"/>
    <p:sldId id="319" r:id="rId8"/>
    <p:sldId id="341" r:id="rId9"/>
    <p:sldId id="318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2" r:id="rId30"/>
    <p:sldId id="34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3" autoAdjust="0"/>
    <p:restoredTop sz="94684" autoAdjust="0"/>
  </p:normalViewPr>
  <p:slideViewPr>
    <p:cSldViewPr>
      <p:cViewPr varScale="1">
        <p:scale>
          <a:sx n="48" d="100"/>
          <a:sy n="48" d="100"/>
        </p:scale>
        <p:origin x="-115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/>
              <a:pPr/>
              <a:t>30/06/2014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/>
              <a:pPr/>
              <a:t>30/06/2014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/>
              <a:pPr/>
              <a:t>30/06/2014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  <a:prstGeom prst="rect">
            <a:avLst/>
          </a:prstGeo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  <a:prstGeom prst="rect">
            <a:avLst/>
          </a:prstGeo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AA477-0D25-4252-8375-53CEC41D3AFD}" type="slidenum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2153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5CB94-C1F3-4C68-AFF7-9797C7DC575B}" type="slidenum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8634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  <a:prstGeom prst="rect">
            <a:avLst/>
          </a:prstGeo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  <a:prstGeom prst="rect">
            <a:avLst/>
          </a:prstGeo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2E41-2424-40C4-B4FC-4E255E42EBF9}" type="slidenum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8596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1C70E-41B7-4AB1-BB96-20AC9EDF8C3E}" type="slidenum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901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D69CA-B001-47D7-8574-AEEFB044B59C}" type="slidenum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7016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  <a:prstGeom prst="rect">
            <a:avLst/>
          </a:prstGeom>
        </p:spPr>
        <p:txBody>
          <a:bodyPr anchor="ctr"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43F5DD-7819-4705-9EC4-0E3B1DB4589D}" type="slidenum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6196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EB432-13AC-46A5-98DE-CFD9BE132009}" type="slidenum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76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  <a:prstGeom prst="rect">
            <a:avLst/>
          </a:prstGeo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  <a:prstGeom prst="rect">
            <a:avLst/>
          </a:prstGeo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8695C-7FBA-4898-8C38-32C68ECA32E9}" type="slidenum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5540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/>
              <a:pPr/>
              <a:t>30/06/2014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  <a:prstGeom prst="rect">
            <a:avLst/>
          </a:prstGeo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  <a:prstGeom prst="rect">
            <a:avLst/>
          </a:prstGeo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AE9D9-642F-4F02-B336-E8DB6E40C1A7}" type="slidenum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733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141B9-9B06-497A-A835-A7B3FE26EBAF}" type="slidenum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69991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93A9F-A2BF-4CE7-80CF-A5B8D64BEEC0}" type="slidenum">
              <a:rPr lang="en-US">
                <a:solidFill>
                  <a:srgbClr val="D4D2D0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7931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9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69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92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0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42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61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0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/>
              <a:pPr/>
              <a:t>30/06/2014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79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02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18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3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89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692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925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0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42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61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/>
              <a:pPr/>
              <a:t>30/06/2014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205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792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02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187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3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/>
              <a:pPr/>
              <a:t>30/06/2014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/>
              <a:pPr/>
              <a:t>30/06/2014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/>
              <a:pPr/>
              <a:t>30/06/2014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/>
              <a:pPr/>
              <a:t>30/06/2014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9BC57-917D-4170-9159-E4785982EE1B}" type="datetimeFigureOut">
              <a:rPr lang="en-NZ" smtClean="0"/>
              <a:pPr/>
              <a:t>30/06/2014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21271-00F3-412D-8794-70A340AB02DA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BC57-917D-4170-9159-E4785982EE1B}" type="datetimeFigureOut">
              <a:rPr lang="en-NZ" smtClean="0"/>
              <a:pPr/>
              <a:t>30/06/2014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21271-00F3-412D-8794-70A340AB02DA}" type="slidenum">
              <a:rPr lang="en-NZ" smtClean="0"/>
              <a:pPr/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31B7729-8E6A-43B4-9A67-A525A427E8F4}" type="slidenum">
              <a:rPr lang="en-US">
                <a:solidFill>
                  <a:srgbClr val="D4D2D0">
                    <a:shade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D4D2D0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49224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9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9BC57-917D-4170-9159-E4785982EE1B}" type="datetimeFigureOut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30/06/2014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21271-00F3-412D-8794-70A340AB02DA}" type="slidenum">
              <a:rPr lang="en-N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N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794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56792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NZ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en-NZ" sz="7200" dirty="0" smtClean="0">
                <a:solidFill>
                  <a:schemeClr val="bg1"/>
                </a:solidFill>
                <a:latin typeface="Arial Black" pitchFamily="34" charset="0"/>
              </a:rPr>
              <a:t>Unfamiliar Text</a:t>
            </a:r>
            <a:r>
              <a:rPr lang="en-NZ" sz="7200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endParaRPr lang="en-NZ" sz="3200" dirty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en-NZ" sz="3200" b="1" dirty="0" smtClean="0">
                <a:solidFill>
                  <a:schemeClr val="bg1"/>
                </a:solidFill>
              </a:rPr>
              <a:t>Show </a:t>
            </a:r>
            <a:r>
              <a:rPr lang="en-NZ" sz="3200" b="1" dirty="0" smtClean="0">
                <a:solidFill>
                  <a:srgbClr val="FF0000"/>
                </a:solidFill>
              </a:rPr>
              <a:t>understanding</a:t>
            </a:r>
            <a:r>
              <a:rPr lang="en-NZ" sz="3200" b="1" dirty="0" smtClean="0">
                <a:solidFill>
                  <a:schemeClr val="bg1"/>
                </a:solidFill>
              </a:rPr>
              <a:t> of significant </a:t>
            </a:r>
            <a:r>
              <a:rPr lang="en-NZ" sz="3200" b="1" dirty="0" smtClean="0">
                <a:solidFill>
                  <a:srgbClr val="FF0000"/>
                </a:solidFill>
              </a:rPr>
              <a:t>aspects</a:t>
            </a:r>
            <a:r>
              <a:rPr lang="en-NZ" sz="3200" b="1" dirty="0" smtClean="0">
                <a:solidFill>
                  <a:schemeClr val="bg1"/>
                </a:solidFill>
              </a:rPr>
              <a:t> of unfamiliar written text(s) through close reading, using </a:t>
            </a:r>
            <a:r>
              <a:rPr lang="en-NZ" sz="3200" b="1" dirty="0" smtClean="0">
                <a:solidFill>
                  <a:srgbClr val="FF0000"/>
                </a:solidFill>
              </a:rPr>
              <a:t>supporting evidence</a:t>
            </a:r>
            <a:endParaRPr lang="en-NZ" sz="3200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8000">
        <p:fade/>
      </p:transition>
    </mc:Choice>
    <mc:Fallback xmlns="">
      <p:transition spd="med" advClick="0" advTm="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Writing to </a:t>
            </a:r>
            <a:r>
              <a:rPr lang="en-US" altLang="en-US" b="1" smtClean="0">
                <a:solidFill>
                  <a:srgbClr val="3333FF"/>
                </a:solidFill>
              </a:rPr>
              <a:t>Persuade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95400"/>
            <a:ext cx="8229600" cy="5562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altLang="en-US" smtClean="0"/>
              <a:t>Attempts to </a:t>
            </a:r>
            <a:r>
              <a:rPr lang="en-US" altLang="en-US" b="1" smtClean="0">
                <a:solidFill>
                  <a:srgbClr val="3333FF"/>
                </a:solidFill>
              </a:rPr>
              <a:t>influence</a:t>
            </a:r>
            <a:r>
              <a:rPr lang="en-US" altLang="en-US" smtClean="0"/>
              <a:t> the reader.</a:t>
            </a:r>
            <a:endParaRPr lang="en-US" altLang="en-US" sz="2000" smtClean="0"/>
          </a:p>
          <a:p>
            <a:pPr algn="ctr" eaLnBrk="1" hangingPunct="1">
              <a:buFontTx/>
              <a:buNone/>
            </a:pPr>
            <a:r>
              <a:rPr lang="en-US" altLang="en-US" smtClean="0"/>
              <a:t>Usually makes an argument.</a:t>
            </a:r>
            <a:endParaRPr lang="en-US" altLang="en-US" sz="1600" smtClean="0"/>
          </a:p>
          <a:p>
            <a:pPr algn="ctr" eaLnBrk="1" hangingPunct="1">
              <a:buFontTx/>
              <a:buNone/>
            </a:pPr>
            <a:r>
              <a:rPr lang="en-US" altLang="en-US" b="1" smtClean="0"/>
              <a:t>Examples:</a:t>
            </a:r>
          </a:p>
          <a:p>
            <a:pPr eaLnBrk="1" hangingPunct="1"/>
            <a:r>
              <a:rPr lang="en-US" altLang="en-US" smtClean="0"/>
              <a:t>Political speeches</a:t>
            </a:r>
          </a:p>
          <a:p>
            <a:pPr eaLnBrk="1" hangingPunct="1"/>
            <a:r>
              <a:rPr lang="en-US" altLang="en-US" smtClean="0"/>
              <a:t>Advertisements</a:t>
            </a:r>
          </a:p>
          <a:p>
            <a:pPr eaLnBrk="1" hangingPunct="1"/>
            <a:r>
              <a:rPr lang="en-NZ" altLang="en-US" smtClean="0"/>
              <a:t>Author’s Purpose: To Persuade </a:t>
            </a:r>
          </a:p>
          <a:p>
            <a:pPr eaLnBrk="1" hangingPunct="1"/>
            <a:r>
              <a:rPr lang="en-NZ" altLang="en-US" smtClean="0"/>
              <a:t>Even though the author shares his opinion, he may provide facts to support the opinion. </a:t>
            </a:r>
          </a:p>
          <a:p>
            <a:pPr eaLnBrk="1" hangingPunct="1"/>
            <a:r>
              <a:rPr lang="en-NZ" altLang="en-US" smtClean="0"/>
              <a:t>Commercials, newspaper editorials, etc. 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70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0207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Writing to </a:t>
            </a:r>
            <a:r>
              <a:rPr lang="en-US" altLang="en-US" b="1" smtClean="0">
                <a:solidFill>
                  <a:srgbClr val="009900"/>
                </a:solidFill>
              </a:rPr>
              <a:t>Entertain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066800"/>
            <a:ext cx="8229600" cy="5791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 b="1" smtClean="0">
                <a:solidFill>
                  <a:srgbClr val="009900"/>
                </a:solidFill>
              </a:rPr>
              <a:t>Narratives</a:t>
            </a:r>
            <a:r>
              <a:rPr lang="en-US" altLang="en-US" b="1" smtClean="0"/>
              <a:t>:</a:t>
            </a:r>
            <a:r>
              <a:rPr lang="en-US" altLang="en-US" smtClean="0"/>
              <a:t> stories.  </a:t>
            </a:r>
          </a:p>
          <a:p>
            <a:pPr eaLnBrk="1" hangingPunct="1">
              <a:buFontTx/>
              <a:buNone/>
            </a:pPr>
            <a:r>
              <a:rPr lang="en-US" altLang="en-US" smtClean="0"/>
              <a:t>Have a beginning, middle, and end</a:t>
            </a:r>
            <a:endParaRPr lang="en-US" altLang="en-US" sz="1200" smtClean="0"/>
          </a:p>
          <a:p>
            <a:pPr eaLnBrk="1" hangingPunct="1">
              <a:buFontTx/>
              <a:buNone/>
            </a:pPr>
            <a:r>
              <a:rPr lang="en-US" altLang="en-US" b="1" smtClean="0"/>
              <a:t>	A story may have a lesson, but the author’s main purpose is to entertain.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NZ" altLang="en-US" b="1" smtClean="0"/>
              <a:t>It is the author’s goal to tell a story or describe real or imaginary characters, places, and events</a:t>
            </a:r>
            <a:endParaRPr lang="en-US" altLang="en-US" sz="1000" b="1" smtClean="0"/>
          </a:p>
          <a:p>
            <a:pPr algn="ctr" eaLnBrk="1" hangingPunct="1">
              <a:buFontTx/>
              <a:buNone/>
            </a:pPr>
            <a:r>
              <a:rPr lang="en-US" altLang="en-US" b="1" smtClean="0"/>
              <a:t>Examples of Writing to </a:t>
            </a:r>
            <a:r>
              <a:rPr lang="en-US" altLang="en-US" b="1" smtClean="0">
                <a:solidFill>
                  <a:srgbClr val="009900"/>
                </a:solidFill>
              </a:rPr>
              <a:t>Entertain</a:t>
            </a:r>
          </a:p>
          <a:p>
            <a:pPr eaLnBrk="1" hangingPunct="1"/>
            <a:r>
              <a:rPr lang="en-US" altLang="en-US" smtClean="0"/>
              <a:t>Fiction novels, poems, stories, plays, comic strips, poems, TV soaps </a:t>
            </a:r>
            <a:endParaRPr lang="en-US" altLang="en-US" b="1" smtClean="0"/>
          </a:p>
        </p:txBody>
      </p:sp>
    </p:spTree>
    <p:extLst>
      <p:ext uri="{BB962C8B-B14F-4D97-AF65-F5344CB8AC3E}">
        <p14:creationId xmlns:p14="http://schemas.microsoft.com/office/powerpoint/2010/main" val="171671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304800" y="304800"/>
            <a:ext cx="8001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smtClean="0">
                <a:solidFill>
                  <a:prstClr val="white"/>
                </a:solidFill>
              </a:rPr>
              <a:t>Is it a story, poem, or play, comic strip?</a:t>
            </a:r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0" y="5791200"/>
            <a:ext cx="2438400" cy="1066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smtClean="0">
                <a:solidFill>
                  <a:prstClr val="white"/>
                </a:solidFill>
              </a:rPr>
              <a:t>Entertain</a:t>
            </a: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609600" y="1371600"/>
            <a:ext cx="1066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smtClean="0">
                <a:solidFill>
                  <a:prstClr val="white"/>
                </a:solidFill>
              </a:rPr>
              <a:t>Yes</a:t>
            </a:r>
          </a:p>
        </p:txBody>
      </p:sp>
      <p:sp>
        <p:nvSpPr>
          <p:cNvPr id="22538" name="Rectangle 10"/>
          <p:cNvSpPr>
            <a:spLocks noChangeArrowheads="1"/>
          </p:cNvSpPr>
          <p:nvPr/>
        </p:nvSpPr>
        <p:spPr bwMode="auto">
          <a:xfrm>
            <a:off x="2209800" y="1371600"/>
            <a:ext cx="1066800" cy="533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smtClean="0">
                <a:solidFill>
                  <a:prstClr val="white"/>
                </a:solidFill>
              </a:rPr>
              <a:t>No</a:t>
            </a:r>
          </a:p>
        </p:txBody>
      </p: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2057400" y="2286000"/>
            <a:ext cx="6248400" cy="838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smtClean="0">
                <a:solidFill>
                  <a:prstClr val="black"/>
                </a:solidFill>
              </a:rPr>
              <a:t>Does the text make arguments?</a:t>
            </a:r>
          </a:p>
        </p:txBody>
      </p:sp>
      <p:sp>
        <p:nvSpPr>
          <p:cNvPr id="22540" name="Oval 12"/>
          <p:cNvSpPr>
            <a:spLocks noChangeArrowheads="1"/>
          </p:cNvSpPr>
          <p:nvPr/>
        </p:nvSpPr>
        <p:spPr bwMode="auto">
          <a:xfrm>
            <a:off x="5791200" y="5867400"/>
            <a:ext cx="2819400" cy="9906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smtClean="0">
                <a:solidFill>
                  <a:prstClr val="white"/>
                </a:solidFill>
              </a:rPr>
              <a:t>Inform</a:t>
            </a:r>
          </a:p>
        </p:txBody>
      </p:sp>
      <p:sp>
        <p:nvSpPr>
          <p:cNvPr id="22542" name="Oval 14"/>
          <p:cNvSpPr>
            <a:spLocks noChangeArrowheads="1"/>
          </p:cNvSpPr>
          <p:nvPr/>
        </p:nvSpPr>
        <p:spPr bwMode="auto">
          <a:xfrm>
            <a:off x="2743200" y="5791200"/>
            <a:ext cx="2743200" cy="1066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smtClean="0">
                <a:solidFill>
                  <a:prstClr val="black"/>
                </a:solidFill>
              </a:rPr>
              <a:t>Persuade</a:t>
            </a:r>
          </a:p>
        </p:txBody>
      </p:sp>
      <p:sp>
        <p:nvSpPr>
          <p:cNvPr id="22543" name="Rectangle 15"/>
          <p:cNvSpPr>
            <a:spLocks noChangeArrowheads="1"/>
          </p:cNvSpPr>
          <p:nvPr/>
        </p:nvSpPr>
        <p:spPr bwMode="auto">
          <a:xfrm>
            <a:off x="3048000" y="3505200"/>
            <a:ext cx="990600" cy="4572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smtClean="0">
                <a:solidFill>
                  <a:prstClr val="black"/>
                </a:solidFill>
              </a:rPr>
              <a:t>Yes</a:t>
            </a:r>
          </a:p>
        </p:txBody>
      </p:sp>
      <p:sp>
        <p:nvSpPr>
          <p:cNvPr id="22544" name="Rectangle 16"/>
          <p:cNvSpPr>
            <a:spLocks noChangeArrowheads="1"/>
          </p:cNvSpPr>
          <p:nvPr/>
        </p:nvSpPr>
        <p:spPr bwMode="auto">
          <a:xfrm>
            <a:off x="4724400" y="3505200"/>
            <a:ext cx="990600" cy="457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smtClean="0">
                <a:solidFill>
                  <a:prstClr val="white"/>
                </a:solidFill>
              </a:rPr>
              <a:t>No</a:t>
            </a:r>
          </a:p>
        </p:txBody>
      </p:sp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4191000" y="4038600"/>
            <a:ext cx="4953000" cy="914400"/>
          </a:xfrm>
          <a:prstGeom prst="rect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b="1" smtClean="0">
                <a:solidFill>
                  <a:prstClr val="white"/>
                </a:solidFill>
              </a:rPr>
              <a:t>Does the text give facts?</a:t>
            </a:r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4343400" y="3124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53" name="Line 25"/>
          <p:cNvSpPr>
            <a:spLocks noChangeShapeType="1"/>
          </p:cNvSpPr>
          <p:nvPr/>
        </p:nvSpPr>
        <p:spPr bwMode="auto">
          <a:xfrm flipH="1">
            <a:off x="3505200" y="3276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54" name="Line 26"/>
          <p:cNvSpPr>
            <a:spLocks noChangeShapeType="1"/>
          </p:cNvSpPr>
          <p:nvPr/>
        </p:nvSpPr>
        <p:spPr bwMode="auto">
          <a:xfrm flipV="1">
            <a:off x="35052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55" name="Line 27"/>
          <p:cNvSpPr>
            <a:spLocks noChangeShapeType="1"/>
          </p:cNvSpPr>
          <p:nvPr/>
        </p:nvSpPr>
        <p:spPr bwMode="auto">
          <a:xfrm flipV="1">
            <a:off x="5181600" y="3276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56" name="Line 28"/>
          <p:cNvSpPr>
            <a:spLocks noChangeShapeType="1"/>
          </p:cNvSpPr>
          <p:nvPr/>
        </p:nvSpPr>
        <p:spPr bwMode="auto">
          <a:xfrm>
            <a:off x="1143000" y="18288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57" name="Line 29"/>
          <p:cNvSpPr>
            <a:spLocks noChangeShapeType="1"/>
          </p:cNvSpPr>
          <p:nvPr/>
        </p:nvSpPr>
        <p:spPr bwMode="auto">
          <a:xfrm>
            <a:off x="1143000" y="3810000"/>
            <a:ext cx="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58" name="Line 30"/>
          <p:cNvSpPr>
            <a:spLocks noChangeShapeType="1"/>
          </p:cNvSpPr>
          <p:nvPr/>
        </p:nvSpPr>
        <p:spPr bwMode="auto">
          <a:xfrm>
            <a:off x="3505200" y="3962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>
            <a:off x="3505200" y="51054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60" name="Line 32"/>
          <p:cNvSpPr>
            <a:spLocks noChangeShapeType="1"/>
          </p:cNvSpPr>
          <p:nvPr/>
        </p:nvSpPr>
        <p:spPr bwMode="auto">
          <a:xfrm>
            <a:off x="1905000" y="914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61" name="Line 33"/>
          <p:cNvSpPr>
            <a:spLocks noChangeShapeType="1"/>
          </p:cNvSpPr>
          <p:nvPr/>
        </p:nvSpPr>
        <p:spPr bwMode="auto">
          <a:xfrm flipH="1">
            <a:off x="1066800" y="11430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65" name="Line 37"/>
          <p:cNvSpPr>
            <a:spLocks noChangeShapeType="1"/>
          </p:cNvSpPr>
          <p:nvPr/>
        </p:nvSpPr>
        <p:spPr bwMode="auto">
          <a:xfrm>
            <a:off x="10668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66" name="Line 38"/>
          <p:cNvSpPr>
            <a:spLocks noChangeShapeType="1"/>
          </p:cNvSpPr>
          <p:nvPr/>
        </p:nvSpPr>
        <p:spPr bwMode="auto">
          <a:xfrm>
            <a:off x="2667000" y="1143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67" name="Line 39"/>
          <p:cNvSpPr>
            <a:spLocks noChangeShapeType="1"/>
          </p:cNvSpPr>
          <p:nvPr/>
        </p:nvSpPr>
        <p:spPr bwMode="auto">
          <a:xfrm>
            <a:off x="2667000" y="1905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69" name="Line 41"/>
          <p:cNvSpPr>
            <a:spLocks noChangeShapeType="1"/>
          </p:cNvSpPr>
          <p:nvPr/>
        </p:nvSpPr>
        <p:spPr bwMode="auto">
          <a:xfrm>
            <a:off x="6172200" y="37338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71" name="Line 43"/>
          <p:cNvSpPr>
            <a:spLocks noChangeShapeType="1"/>
          </p:cNvSpPr>
          <p:nvPr/>
        </p:nvSpPr>
        <p:spPr bwMode="auto">
          <a:xfrm>
            <a:off x="7391400" y="3733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72" name="Rectangle 44"/>
          <p:cNvSpPr>
            <a:spLocks noChangeArrowheads="1"/>
          </p:cNvSpPr>
          <p:nvPr/>
        </p:nvSpPr>
        <p:spPr bwMode="auto">
          <a:xfrm>
            <a:off x="5181600" y="5181600"/>
            <a:ext cx="914400" cy="3810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smtClean="0">
                <a:solidFill>
                  <a:prstClr val="white"/>
                </a:solidFill>
              </a:rPr>
              <a:t>Yes</a:t>
            </a:r>
          </a:p>
        </p:txBody>
      </p:sp>
      <p:sp>
        <p:nvSpPr>
          <p:cNvPr id="22573" name="Rectangle 45"/>
          <p:cNvSpPr>
            <a:spLocks noChangeArrowheads="1"/>
          </p:cNvSpPr>
          <p:nvPr/>
        </p:nvSpPr>
        <p:spPr bwMode="auto">
          <a:xfrm>
            <a:off x="6400800" y="5181600"/>
            <a:ext cx="762000" cy="381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600" b="1" smtClean="0">
                <a:solidFill>
                  <a:prstClr val="white"/>
                </a:solidFill>
              </a:rPr>
              <a:t>No</a:t>
            </a:r>
          </a:p>
        </p:txBody>
      </p:sp>
      <p:sp>
        <p:nvSpPr>
          <p:cNvPr id="22574" name="Rectangle 46"/>
          <p:cNvSpPr>
            <a:spLocks noChangeArrowheads="1"/>
          </p:cNvSpPr>
          <p:nvPr/>
        </p:nvSpPr>
        <p:spPr bwMode="auto">
          <a:xfrm>
            <a:off x="7924800" y="5181600"/>
            <a:ext cx="1219200" cy="609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smtClean="0">
                <a:solidFill>
                  <a:prstClr val="black"/>
                </a:solidFill>
              </a:rPr>
              <a:t>Start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200" b="1" smtClean="0">
                <a:solidFill>
                  <a:prstClr val="black"/>
                </a:solidFill>
              </a:rPr>
              <a:t>Over</a:t>
            </a:r>
          </a:p>
        </p:txBody>
      </p:sp>
      <p:sp>
        <p:nvSpPr>
          <p:cNvPr id="22577" name="Line 49"/>
          <p:cNvSpPr>
            <a:spLocks noChangeShapeType="1"/>
          </p:cNvSpPr>
          <p:nvPr/>
        </p:nvSpPr>
        <p:spPr bwMode="auto">
          <a:xfrm>
            <a:off x="7010400" y="3733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78" name="Line 50"/>
          <p:cNvSpPr>
            <a:spLocks noChangeShapeType="1"/>
          </p:cNvSpPr>
          <p:nvPr/>
        </p:nvSpPr>
        <p:spPr bwMode="auto">
          <a:xfrm>
            <a:off x="5867400" y="3733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79" name="Line 51"/>
          <p:cNvSpPr>
            <a:spLocks noChangeShapeType="1"/>
          </p:cNvSpPr>
          <p:nvPr/>
        </p:nvSpPr>
        <p:spPr bwMode="auto">
          <a:xfrm>
            <a:off x="3505200" y="4191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80" name="Line 52"/>
          <p:cNvSpPr>
            <a:spLocks noChangeShapeType="1"/>
          </p:cNvSpPr>
          <p:nvPr/>
        </p:nvSpPr>
        <p:spPr bwMode="auto">
          <a:xfrm>
            <a:off x="1143000" y="4343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81" name="Line 53"/>
          <p:cNvSpPr>
            <a:spLocks noChangeShapeType="1"/>
          </p:cNvSpPr>
          <p:nvPr/>
        </p:nvSpPr>
        <p:spPr bwMode="auto">
          <a:xfrm>
            <a:off x="2667000" y="19812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82" name="Line 54"/>
          <p:cNvSpPr>
            <a:spLocks noChangeShapeType="1"/>
          </p:cNvSpPr>
          <p:nvPr/>
        </p:nvSpPr>
        <p:spPr bwMode="auto">
          <a:xfrm>
            <a:off x="1143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83" name="Line 55"/>
          <p:cNvSpPr>
            <a:spLocks noChangeShapeType="1"/>
          </p:cNvSpPr>
          <p:nvPr/>
        </p:nvSpPr>
        <p:spPr bwMode="auto">
          <a:xfrm>
            <a:off x="6248400" y="4953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84" name="Line 56"/>
          <p:cNvSpPr>
            <a:spLocks noChangeShapeType="1"/>
          </p:cNvSpPr>
          <p:nvPr/>
        </p:nvSpPr>
        <p:spPr bwMode="auto">
          <a:xfrm>
            <a:off x="6248400" y="510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85" name="Line 57"/>
          <p:cNvSpPr>
            <a:spLocks noChangeShapeType="1"/>
          </p:cNvSpPr>
          <p:nvPr/>
        </p:nvSpPr>
        <p:spPr bwMode="auto">
          <a:xfrm>
            <a:off x="6781800" y="5105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86" name="Line 58"/>
          <p:cNvSpPr>
            <a:spLocks noChangeShapeType="1"/>
          </p:cNvSpPr>
          <p:nvPr/>
        </p:nvSpPr>
        <p:spPr bwMode="auto">
          <a:xfrm flipH="1">
            <a:off x="5638800" y="51054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87" name="Line 59"/>
          <p:cNvSpPr>
            <a:spLocks noChangeShapeType="1"/>
          </p:cNvSpPr>
          <p:nvPr/>
        </p:nvSpPr>
        <p:spPr bwMode="auto">
          <a:xfrm>
            <a:off x="5638800" y="5105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88" name="Line 60"/>
          <p:cNvSpPr>
            <a:spLocks noChangeShapeType="1"/>
          </p:cNvSpPr>
          <p:nvPr/>
        </p:nvSpPr>
        <p:spPr bwMode="auto">
          <a:xfrm>
            <a:off x="7162800" y="5334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89" name="Line 61"/>
          <p:cNvSpPr>
            <a:spLocks noChangeShapeType="1"/>
          </p:cNvSpPr>
          <p:nvPr/>
        </p:nvSpPr>
        <p:spPr bwMode="auto">
          <a:xfrm>
            <a:off x="7391400" y="5334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90" name="Line 62"/>
          <p:cNvSpPr>
            <a:spLocks noChangeShapeType="1"/>
          </p:cNvSpPr>
          <p:nvPr/>
        </p:nvSpPr>
        <p:spPr bwMode="auto">
          <a:xfrm>
            <a:off x="7543800" y="5334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91" name="Line 63"/>
          <p:cNvSpPr>
            <a:spLocks noChangeShapeType="1"/>
          </p:cNvSpPr>
          <p:nvPr/>
        </p:nvSpPr>
        <p:spPr bwMode="auto">
          <a:xfrm>
            <a:off x="5638800" y="5562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  <p:sp>
        <p:nvSpPr>
          <p:cNvPr id="22592" name="Line 64"/>
          <p:cNvSpPr>
            <a:spLocks noChangeShapeType="1"/>
          </p:cNvSpPr>
          <p:nvPr/>
        </p:nvSpPr>
        <p:spPr bwMode="auto">
          <a:xfrm>
            <a:off x="5638800" y="5867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NZ" smtClean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8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2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25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25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25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2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2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2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2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2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25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2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25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2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2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25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2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25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2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2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2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25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2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2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2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2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22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2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22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25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22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225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22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25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22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 nodeType="clickPar">
                      <p:stCondLst>
                        <p:cond delay="indefinite"/>
                      </p:stCondLst>
                      <p:childTnLst>
                        <p:par>
                          <p:cTn id="1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2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22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2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22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25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22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22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225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22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1000" fill="hold"/>
                                        <p:tgtEl>
                                          <p:spTgt spid="22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2" dur="1000"/>
                                        <p:tgtEl>
                                          <p:spTgt spid="22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225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1000"/>
                                        <p:tgtEl>
                                          <p:spTgt spid="22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22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22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 animBg="1"/>
      <p:bldP spid="22539" grpId="0" animBg="1"/>
      <p:bldP spid="22540" grpId="0" animBg="1"/>
      <p:bldP spid="22542" grpId="0" animBg="1"/>
      <p:bldP spid="22543" grpId="0" animBg="1"/>
      <p:bldP spid="22544" grpId="0" animBg="1"/>
      <p:bldP spid="22545" grpId="0" animBg="1"/>
      <p:bldP spid="22552" grpId="0" animBg="1"/>
      <p:bldP spid="22553" grpId="0" animBg="1"/>
      <p:bldP spid="22554" grpId="0" animBg="1"/>
      <p:bldP spid="22555" grpId="0" animBg="1"/>
      <p:bldP spid="22556" grpId="0" animBg="1"/>
      <p:bldP spid="22557" grpId="0" animBg="1"/>
      <p:bldP spid="22558" grpId="0" animBg="1"/>
      <p:bldP spid="22559" grpId="0" animBg="1"/>
      <p:bldP spid="22560" grpId="0" animBg="1"/>
      <p:bldP spid="22561" grpId="0" animBg="1"/>
      <p:bldP spid="22565" grpId="0" animBg="1"/>
      <p:bldP spid="22566" grpId="0" animBg="1"/>
      <p:bldP spid="22567" grpId="0" animBg="1"/>
      <p:bldP spid="22569" grpId="0" animBg="1"/>
      <p:bldP spid="22569" grpId="1" animBg="1"/>
      <p:bldP spid="22571" grpId="0" animBg="1"/>
      <p:bldP spid="22572" grpId="0" animBg="1"/>
      <p:bldP spid="22573" grpId="0" animBg="1"/>
      <p:bldP spid="22574" grpId="0" animBg="1"/>
      <p:bldP spid="22577" grpId="0" animBg="1"/>
      <p:bldP spid="22577" grpId="1" animBg="1"/>
      <p:bldP spid="22578" grpId="0" animBg="1"/>
      <p:bldP spid="22579" grpId="0" animBg="1"/>
      <p:bldP spid="22580" grpId="0" animBg="1"/>
      <p:bldP spid="22581" grpId="0" animBg="1"/>
      <p:bldP spid="22582" grpId="0" animBg="1"/>
      <p:bldP spid="22583" grpId="0" animBg="1"/>
      <p:bldP spid="22584" grpId="0" animBg="1"/>
      <p:bldP spid="22585" grpId="0" animBg="1"/>
      <p:bldP spid="22586" grpId="0" animBg="1"/>
      <p:bldP spid="22587" grpId="0" animBg="1"/>
      <p:bldP spid="22588" grpId="0" animBg="1"/>
      <p:bldP spid="22589" grpId="0" animBg="1"/>
      <p:bldP spid="22590" grpId="0" animBg="1"/>
      <p:bldP spid="22591" grpId="0" animBg="1"/>
      <p:bldP spid="2259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Review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smtClean="0">
                <a:solidFill>
                  <a:srgbClr val="FF0000"/>
                </a:solidFill>
              </a:rPr>
              <a:t>Informative</a:t>
            </a:r>
            <a:r>
              <a:rPr lang="en-US" smtClean="0"/>
              <a:t> or </a:t>
            </a:r>
            <a:r>
              <a:rPr lang="en-US" b="1" smtClean="0">
                <a:solidFill>
                  <a:srgbClr val="FF0000"/>
                </a:solidFill>
              </a:rPr>
              <a:t>expository</a:t>
            </a:r>
            <a:r>
              <a:rPr lang="en-US" smtClean="0"/>
              <a:t> writing provides </a:t>
            </a:r>
            <a:r>
              <a:rPr lang="en-US" b="1" smtClean="0">
                <a:solidFill>
                  <a:srgbClr val="FF0000"/>
                </a:solidFill>
              </a:rPr>
              <a:t>factual</a:t>
            </a:r>
            <a:r>
              <a:rPr lang="en-US" b="1" smtClean="0"/>
              <a:t> </a:t>
            </a:r>
            <a:r>
              <a:rPr lang="en-US" smtClean="0"/>
              <a:t>information about a topic.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b="1" smtClean="0">
                <a:solidFill>
                  <a:srgbClr val="3333FF"/>
                </a:solidFill>
              </a:rPr>
              <a:t>Persuasive</a:t>
            </a:r>
            <a:r>
              <a:rPr lang="en-US" smtClean="0"/>
              <a:t> writing expresses an </a:t>
            </a:r>
            <a:r>
              <a:rPr lang="en-US" b="1" smtClean="0">
                <a:solidFill>
                  <a:srgbClr val="3333FF"/>
                </a:solidFill>
              </a:rPr>
              <a:t>opinion </a:t>
            </a:r>
            <a:r>
              <a:rPr lang="en-US" smtClean="0"/>
              <a:t>(may use facts to support)</a:t>
            </a:r>
            <a:r>
              <a:rPr lang="en-US" b="1" smtClean="0"/>
              <a:t>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endParaRPr lang="en-US" b="1" smtClean="0"/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Char char=""/>
              <a:defRPr/>
            </a:pPr>
            <a:r>
              <a:rPr lang="en-US" smtClean="0"/>
              <a:t>All </a:t>
            </a:r>
            <a:r>
              <a:rPr lang="en-US" b="1" smtClean="0">
                <a:solidFill>
                  <a:srgbClr val="009900"/>
                </a:solidFill>
              </a:rPr>
              <a:t>narratives</a:t>
            </a:r>
            <a:r>
              <a:rPr lang="en-US" smtClean="0"/>
              <a:t> are written to </a:t>
            </a:r>
            <a:r>
              <a:rPr lang="en-US" b="1" smtClean="0">
                <a:solidFill>
                  <a:srgbClr val="009900"/>
                </a:solidFill>
              </a:rPr>
              <a:t>entertain</a:t>
            </a:r>
            <a:r>
              <a:rPr lang="en-US" smtClean="0"/>
              <a:t>, but so is </a:t>
            </a:r>
            <a:r>
              <a:rPr lang="en-US" b="1" smtClean="0">
                <a:solidFill>
                  <a:srgbClr val="009900"/>
                </a:solidFill>
              </a:rPr>
              <a:t>poetry</a:t>
            </a:r>
            <a:r>
              <a:rPr lang="en-US" smtClean="0"/>
              <a:t>.</a:t>
            </a:r>
            <a:endParaRPr lang="en-US" b="1" smtClean="0"/>
          </a:p>
        </p:txBody>
      </p:sp>
    </p:spTree>
    <p:extLst>
      <p:ext uri="{BB962C8B-B14F-4D97-AF65-F5344CB8AC3E}">
        <p14:creationId xmlns:p14="http://schemas.microsoft.com/office/powerpoint/2010/main" val="259601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868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>
                <a:solidFill>
                  <a:schemeClr val="accent2"/>
                </a:solidFill>
              </a:rPr>
              <a:t>Practice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219200"/>
            <a:ext cx="8229600" cy="5334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eaLnBrk="1" hangingPunct="1">
              <a:buFontTx/>
              <a:buNone/>
            </a:pPr>
            <a:r>
              <a:rPr lang="en-US" altLang="en-US" sz="1000" smtClean="0"/>
              <a:t>	</a:t>
            </a:r>
          </a:p>
          <a:p>
            <a:pPr marL="533400" indent="-533400" eaLnBrk="1" hangingPunct="1">
              <a:buFontTx/>
              <a:buNone/>
            </a:pPr>
            <a:r>
              <a:rPr lang="en-US" altLang="en-US" smtClean="0"/>
              <a:t>	</a:t>
            </a:r>
            <a:r>
              <a:rPr lang="en-US" altLang="en-US" b="1" smtClean="0"/>
              <a:t>Let’s see how you do…</a:t>
            </a:r>
          </a:p>
          <a:p>
            <a:pPr marL="533400" indent="-533400" eaLnBrk="1" hangingPunct="1"/>
            <a:endParaRPr lang="en-US" altLang="en-US" sz="1000" b="1" smtClean="0"/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en-US" smtClean="0"/>
              <a:t>On a separate sheet of paper, number one through ten.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en-US" smtClean="0"/>
              <a:t>I will describe a piece of writing.</a:t>
            </a:r>
          </a:p>
          <a:p>
            <a:pPr marL="533400" indent="-533400" eaLnBrk="1" hangingPunct="1">
              <a:lnSpc>
                <a:spcPct val="120000"/>
              </a:lnSpc>
              <a:buFontTx/>
              <a:buAutoNum type="arabicPeriod"/>
            </a:pPr>
            <a:r>
              <a:rPr lang="en-US" altLang="en-US" smtClean="0"/>
              <a:t>You will write the author’s purpose: to </a:t>
            </a:r>
            <a:r>
              <a:rPr lang="en-US" altLang="en-US" b="1" smtClean="0">
                <a:solidFill>
                  <a:srgbClr val="FF0000"/>
                </a:solidFill>
              </a:rPr>
              <a:t>inform</a:t>
            </a:r>
            <a:r>
              <a:rPr lang="en-US" altLang="en-US" b="1" smtClean="0"/>
              <a:t>, </a:t>
            </a:r>
            <a:r>
              <a:rPr lang="en-US" altLang="en-US" b="1" smtClean="0">
                <a:solidFill>
                  <a:srgbClr val="3333FF"/>
                </a:solidFill>
              </a:rPr>
              <a:t>persuade</a:t>
            </a:r>
            <a:r>
              <a:rPr lang="en-US" altLang="en-US" b="1" smtClean="0"/>
              <a:t>, or </a:t>
            </a:r>
            <a:r>
              <a:rPr lang="en-US" altLang="en-US" b="1" smtClean="0">
                <a:solidFill>
                  <a:srgbClr val="009900"/>
                </a:solidFill>
              </a:rPr>
              <a:t>entertain</a:t>
            </a:r>
            <a:r>
              <a:rPr lang="en-US" altLang="en-US" b="1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3108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1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 smtClean="0"/>
              <a:t>	The story of a teenage boy learning to understand and live with his father, who is an alcoholic Vietnam war veteran.  </a:t>
            </a:r>
          </a:p>
        </p:txBody>
      </p:sp>
    </p:spTree>
    <p:extLst>
      <p:ext uri="{BB962C8B-B14F-4D97-AF65-F5344CB8AC3E}">
        <p14:creationId xmlns:p14="http://schemas.microsoft.com/office/powerpoint/2010/main" val="92657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 smtClean="0"/>
              <a:t>A list of the 25 richest athletes in the world.</a:t>
            </a:r>
          </a:p>
        </p:txBody>
      </p:sp>
    </p:spTree>
    <p:extLst>
      <p:ext uri="{BB962C8B-B14F-4D97-AF65-F5344CB8AC3E}">
        <p14:creationId xmlns:p14="http://schemas.microsoft.com/office/powerpoint/2010/main" val="205591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3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 smtClean="0"/>
              <a:t>	An article arguing why Michael Jordan is the greatest basketball player ever.</a:t>
            </a:r>
          </a:p>
        </p:txBody>
      </p:sp>
    </p:spTree>
    <p:extLst>
      <p:ext uri="{BB962C8B-B14F-4D97-AF65-F5344CB8AC3E}">
        <p14:creationId xmlns:p14="http://schemas.microsoft.com/office/powerpoint/2010/main" val="174964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4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altLang="en-US" smtClean="0"/>
              <a:t>An “X-men” comic book.</a:t>
            </a:r>
          </a:p>
        </p:txBody>
      </p:sp>
    </p:spTree>
    <p:extLst>
      <p:ext uri="{BB962C8B-B14F-4D97-AF65-F5344CB8AC3E}">
        <p14:creationId xmlns:p14="http://schemas.microsoft.com/office/powerpoint/2010/main" val="9605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5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 smtClean="0"/>
              <a:t>	The story about a young girl with low self-esteem learning to love herself.</a:t>
            </a:r>
          </a:p>
        </p:txBody>
      </p:sp>
    </p:spTree>
    <p:extLst>
      <p:ext uri="{BB962C8B-B14F-4D97-AF65-F5344CB8AC3E}">
        <p14:creationId xmlns:p14="http://schemas.microsoft.com/office/powerpoint/2010/main" val="227671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7129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NZ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/>
            <a:r>
              <a:rPr lang="en-NZ" sz="7200" dirty="0" smtClean="0">
                <a:solidFill>
                  <a:schemeClr val="bg1"/>
                </a:solidFill>
                <a:latin typeface="Arial Black" pitchFamily="34" charset="0"/>
              </a:rPr>
              <a:t>Responding to Unfamiliar Text</a:t>
            </a:r>
            <a:r>
              <a:rPr lang="en-NZ" sz="7200" dirty="0" smtClean="0">
                <a:solidFill>
                  <a:srgbClr val="FF0000"/>
                </a:solidFill>
                <a:latin typeface="Arial Black" pitchFamily="34" charset="0"/>
              </a:rPr>
              <a:t>.</a:t>
            </a:r>
          </a:p>
          <a:p>
            <a:endParaRPr lang="en-NZ" sz="32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The </a:t>
            </a:r>
            <a:r>
              <a:rPr lang="en-GB" sz="2800" dirty="0">
                <a:solidFill>
                  <a:schemeClr val="bg1"/>
                </a:solidFill>
              </a:rPr>
              <a:t>questions will focus on your ability to </a:t>
            </a:r>
            <a:r>
              <a:rPr lang="en-GB" sz="2800" dirty="0">
                <a:solidFill>
                  <a:srgbClr val="FF0000"/>
                </a:solidFill>
              </a:rPr>
              <a:t>analyse the language being used</a:t>
            </a:r>
            <a:r>
              <a:rPr lang="en-GB" sz="2800" dirty="0">
                <a:solidFill>
                  <a:schemeClr val="bg1"/>
                </a:solidFill>
              </a:rPr>
              <a:t>, not just your ability to understand what is written.  </a:t>
            </a: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Remember</a:t>
            </a:r>
            <a:r>
              <a:rPr lang="en-GB" sz="2800" dirty="0">
                <a:solidFill>
                  <a:schemeClr val="bg1"/>
                </a:solidFill>
              </a:rPr>
              <a:t>, a text can be a piece of prose or a poem.  </a:t>
            </a:r>
            <a:endParaRPr lang="en-GB" sz="2800" dirty="0" smtClean="0">
              <a:solidFill>
                <a:schemeClr val="bg1"/>
              </a:solidFill>
            </a:endParaRPr>
          </a:p>
          <a:p>
            <a:r>
              <a:rPr lang="en-GB" sz="2800" dirty="0" smtClean="0">
                <a:solidFill>
                  <a:schemeClr val="bg1"/>
                </a:solidFill>
              </a:rPr>
              <a:t>Make </a:t>
            </a:r>
            <a:r>
              <a:rPr lang="en-GB" sz="2800" dirty="0">
                <a:solidFill>
                  <a:schemeClr val="bg1"/>
                </a:solidFill>
              </a:rPr>
              <a:t>sure that your writing is easy to read and understand.</a:t>
            </a:r>
            <a:endParaRPr lang="en-NZ" sz="2800" dirty="0">
              <a:solidFill>
                <a:schemeClr val="bg1"/>
              </a:solidFill>
            </a:endParaRPr>
          </a:p>
          <a:p>
            <a:pPr algn="ctr"/>
            <a:endParaRPr lang="en-NZ" sz="3200" dirty="0">
              <a:solidFill>
                <a:schemeClr val="bg1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2353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2000">
        <p:fade/>
      </p:transition>
    </mc:Choice>
    <mc:Fallback xmlns="">
      <p:transition spd="med" advClick="0" advTm="1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6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 smtClean="0"/>
              <a:t>	A National Geographic article about the eating and breeding habits of the endangered bald eagle.</a:t>
            </a:r>
          </a:p>
        </p:txBody>
      </p:sp>
    </p:spTree>
    <p:extLst>
      <p:ext uri="{BB962C8B-B14F-4D97-AF65-F5344CB8AC3E}">
        <p14:creationId xmlns:p14="http://schemas.microsoft.com/office/powerpoint/2010/main" val="313420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7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 smtClean="0"/>
              <a:t>	A website saying that a new shopping mall should not be built because it threatens an endangered bald eagle’s home.  The website also lists other reasons why the mall should not be built.</a:t>
            </a:r>
          </a:p>
        </p:txBody>
      </p:sp>
    </p:spTree>
    <p:extLst>
      <p:ext uri="{BB962C8B-B14F-4D97-AF65-F5344CB8AC3E}">
        <p14:creationId xmlns:p14="http://schemas.microsoft.com/office/powerpoint/2010/main" val="408456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8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 smtClean="0"/>
              <a:t>A poem about bald eagles.</a:t>
            </a:r>
          </a:p>
        </p:txBody>
      </p:sp>
    </p:spTree>
    <p:extLst>
      <p:ext uri="{BB962C8B-B14F-4D97-AF65-F5344CB8AC3E}">
        <p14:creationId xmlns:p14="http://schemas.microsoft.com/office/powerpoint/2010/main" val="338047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9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 smtClean="0"/>
              <a:t>	A magazine ad telling you to buy Nike Hyperdunk shoes because you’ll jump higher.  </a:t>
            </a:r>
          </a:p>
        </p:txBody>
      </p:sp>
    </p:spTree>
    <p:extLst>
      <p:ext uri="{BB962C8B-B14F-4D97-AF65-F5344CB8AC3E}">
        <p14:creationId xmlns:p14="http://schemas.microsoft.com/office/powerpoint/2010/main" val="3739829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10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Tx/>
              <a:buNone/>
            </a:pPr>
            <a:r>
              <a:rPr lang="en-US" altLang="en-US" smtClean="0"/>
              <a:t>A sign saying, “Rest Stop Five Miles Ahead.”</a:t>
            </a:r>
          </a:p>
        </p:txBody>
      </p:sp>
    </p:spTree>
    <p:extLst>
      <p:ext uri="{BB962C8B-B14F-4D97-AF65-F5344CB8AC3E}">
        <p14:creationId xmlns:p14="http://schemas.microsoft.com/office/powerpoint/2010/main" val="410601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smtClean="0"/>
              <a:t>Answers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066800"/>
            <a:ext cx="8229600" cy="5486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1.  </a:t>
            </a:r>
            <a:r>
              <a:rPr lang="en-US" altLang="en-US" b="1" smtClean="0">
                <a:solidFill>
                  <a:srgbClr val="009900"/>
                </a:solidFill>
              </a:rPr>
              <a:t>Entertain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2.  </a:t>
            </a:r>
            <a:r>
              <a:rPr lang="en-US" altLang="en-US" b="1" smtClean="0">
                <a:solidFill>
                  <a:srgbClr val="FF0000"/>
                </a:solidFill>
              </a:rPr>
              <a:t>Inform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3.  </a:t>
            </a:r>
            <a:r>
              <a:rPr lang="en-US" altLang="en-US" b="1" smtClean="0">
                <a:solidFill>
                  <a:srgbClr val="3333FF"/>
                </a:solidFill>
              </a:rPr>
              <a:t>Persuade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4.  </a:t>
            </a:r>
            <a:r>
              <a:rPr lang="en-US" altLang="en-US" b="1" smtClean="0">
                <a:solidFill>
                  <a:srgbClr val="009900"/>
                </a:solidFill>
              </a:rPr>
              <a:t>Entertain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5.  </a:t>
            </a:r>
            <a:r>
              <a:rPr lang="en-US" altLang="en-US" b="1" smtClean="0">
                <a:solidFill>
                  <a:srgbClr val="009900"/>
                </a:solidFill>
              </a:rPr>
              <a:t>Entertain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6.  </a:t>
            </a:r>
            <a:r>
              <a:rPr lang="en-US" altLang="en-US" b="1" smtClean="0">
                <a:solidFill>
                  <a:srgbClr val="FF0000"/>
                </a:solidFill>
              </a:rPr>
              <a:t>Inform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7.  </a:t>
            </a:r>
            <a:r>
              <a:rPr lang="en-US" altLang="en-US" b="1" smtClean="0">
                <a:solidFill>
                  <a:srgbClr val="3333FF"/>
                </a:solidFill>
              </a:rPr>
              <a:t>Persuade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8.  </a:t>
            </a:r>
            <a:r>
              <a:rPr lang="en-US" altLang="en-US" b="1" smtClean="0">
                <a:solidFill>
                  <a:srgbClr val="009900"/>
                </a:solidFill>
              </a:rPr>
              <a:t>Entertain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9.  </a:t>
            </a:r>
            <a:r>
              <a:rPr lang="en-US" altLang="en-US" b="1" smtClean="0">
                <a:solidFill>
                  <a:srgbClr val="3333FF"/>
                </a:solidFill>
              </a:rPr>
              <a:t>Persuade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en-US" smtClean="0"/>
              <a:t>10.  </a:t>
            </a:r>
            <a:r>
              <a:rPr lang="en-US" altLang="en-US" b="1" smtClean="0">
                <a:solidFill>
                  <a:srgbClr val="FF0000"/>
                </a:solidFill>
              </a:rPr>
              <a:t>Inform</a:t>
            </a:r>
          </a:p>
        </p:txBody>
      </p:sp>
    </p:spTree>
    <p:extLst>
      <p:ext uri="{BB962C8B-B14F-4D97-AF65-F5344CB8AC3E}">
        <p14:creationId xmlns:p14="http://schemas.microsoft.com/office/powerpoint/2010/main" val="239071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9331" y="260648"/>
            <a:ext cx="86565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sz="8000" dirty="0" smtClean="0">
                <a:solidFill>
                  <a:prstClr val="white"/>
                </a:solidFill>
                <a:latin typeface="Arial Black" pitchFamily="34" charset="0"/>
              </a:rPr>
              <a:t>and then ask</a:t>
            </a:r>
            <a:r>
              <a:rPr lang="en-NZ" sz="9600" dirty="0" smtClean="0">
                <a:solidFill>
                  <a:srgbClr val="FF0000"/>
                </a:solidFill>
                <a:latin typeface="Arial Black" pitchFamily="34" charset="0"/>
              </a:rPr>
              <a:t>…</a:t>
            </a:r>
            <a:endParaRPr lang="en-NZ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11560" y="1830308"/>
            <a:ext cx="7920880" cy="43349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2800" dirty="0"/>
              <a:t>To effectively analyse a text consider:</a:t>
            </a:r>
            <a:endParaRPr lang="en-NZ" sz="2800" dirty="0"/>
          </a:p>
          <a:p>
            <a:pPr algn="l"/>
            <a:r>
              <a:rPr lang="en-GB" sz="2800" dirty="0"/>
              <a:t> </a:t>
            </a:r>
            <a:endParaRPr lang="en-NZ" sz="2800" dirty="0"/>
          </a:p>
          <a:p>
            <a:pPr algn="l"/>
            <a:r>
              <a:rPr lang="en-GB" sz="2800" b="1" strike="sngStrike" dirty="0">
                <a:solidFill>
                  <a:srgbClr val="FF0000"/>
                </a:solidFill>
              </a:rPr>
              <a:t>P</a:t>
            </a:r>
            <a:r>
              <a:rPr lang="en-GB" sz="2800" strike="sngStrike" dirty="0"/>
              <a:t> </a:t>
            </a:r>
            <a:r>
              <a:rPr lang="en-GB" sz="2800" strike="sngStrike" dirty="0" smtClean="0"/>
              <a:t>	Why </a:t>
            </a:r>
            <a:r>
              <a:rPr lang="en-GB" sz="2800" strike="sngStrike" dirty="0"/>
              <a:t>was it written/reasons for writing? 	(</a:t>
            </a:r>
            <a:r>
              <a:rPr lang="en-GB" sz="2800" strike="sngStrike" dirty="0">
                <a:solidFill>
                  <a:srgbClr val="FF0000"/>
                </a:solidFill>
              </a:rPr>
              <a:t>PURPOSE</a:t>
            </a:r>
            <a:r>
              <a:rPr lang="en-GB" sz="2800" strike="sngStrike" dirty="0"/>
              <a:t> i.e. to inform, persuade, </a:t>
            </a:r>
            <a:r>
              <a:rPr lang="en-GB" sz="2800" strike="sngStrike" dirty="0" smtClean="0"/>
              <a:t>entertain)</a:t>
            </a:r>
            <a:endParaRPr lang="en-NZ" sz="2800" strike="sngStrike" dirty="0"/>
          </a:p>
          <a:p>
            <a:pPr algn="l"/>
            <a:r>
              <a:rPr lang="en-GB" sz="2800" b="1" dirty="0" smtClean="0">
                <a:solidFill>
                  <a:srgbClr val="FF0000"/>
                </a:solidFill>
              </a:rPr>
              <a:t>A</a:t>
            </a:r>
            <a:r>
              <a:rPr lang="en-GB" sz="2800" dirty="0" smtClean="0"/>
              <a:t> </a:t>
            </a:r>
            <a:r>
              <a:rPr lang="en-GB" sz="2800" dirty="0"/>
              <a:t>	</a:t>
            </a:r>
            <a:r>
              <a:rPr lang="en-GB" sz="2800" dirty="0" smtClean="0"/>
              <a:t>Who </a:t>
            </a:r>
            <a:r>
              <a:rPr lang="en-GB" sz="2800" dirty="0"/>
              <a:t>was it written for? 	</a:t>
            </a:r>
            <a:r>
              <a:rPr lang="en-GB" sz="2800" dirty="0" smtClean="0"/>
              <a:t>(</a:t>
            </a:r>
            <a:r>
              <a:rPr lang="en-GB" sz="2800" dirty="0" smtClean="0">
                <a:solidFill>
                  <a:srgbClr val="FF0000"/>
                </a:solidFill>
              </a:rPr>
              <a:t>Audience</a:t>
            </a:r>
            <a:r>
              <a:rPr lang="en-GB" sz="2800" dirty="0" smtClean="0"/>
              <a:t>)</a:t>
            </a:r>
            <a:endParaRPr lang="en-NZ" sz="2800" dirty="0"/>
          </a:p>
          <a:p>
            <a:pPr algn="l"/>
            <a:r>
              <a:rPr lang="en-GB" sz="2800" b="1" dirty="0">
                <a:solidFill>
                  <a:srgbClr val="FF0000"/>
                </a:solidFill>
              </a:rPr>
              <a:t>F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	</a:t>
            </a:r>
            <a:r>
              <a:rPr lang="en-GB" sz="2800" dirty="0" smtClean="0"/>
              <a:t>What </a:t>
            </a:r>
            <a:r>
              <a:rPr lang="en-GB" sz="2800" dirty="0"/>
              <a:t>is the text about 	</a:t>
            </a:r>
            <a:r>
              <a:rPr lang="en-GB" sz="2800" dirty="0" smtClean="0"/>
              <a:t>(</a:t>
            </a:r>
            <a:r>
              <a:rPr lang="en-GB" sz="2800" dirty="0" smtClean="0">
                <a:solidFill>
                  <a:srgbClr val="FF0000"/>
                </a:solidFill>
              </a:rPr>
              <a:t>Focus</a:t>
            </a:r>
            <a:r>
              <a:rPr lang="en-GB" sz="2800" dirty="0" smtClean="0"/>
              <a:t>)</a:t>
            </a:r>
            <a:endParaRPr lang="en-NZ" sz="2800" dirty="0"/>
          </a:p>
          <a:p>
            <a:pPr algn="l"/>
            <a:r>
              <a:rPr lang="en-NZ" sz="2800" b="1" dirty="0" smtClean="0">
                <a:solidFill>
                  <a:srgbClr val="FF0000"/>
                </a:solidFill>
              </a:rPr>
              <a:t>T</a:t>
            </a:r>
            <a:r>
              <a:rPr lang="en-NZ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itle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</a:rPr>
              <a:t>S	Source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of article, where does it come from</a:t>
            </a:r>
            <a:endParaRPr lang="en-US" sz="2800" dirty="0" smtClean="0"/>
          </a:p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n-US" sz="2800" b="1" dirty="0" smtClean="0"/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Highlight</a:t>
            </a:r>
            <a:r>
              <a:rPr lang="en-US" sz="2800" dirty="0" smtClean="0"/>
              <a:t> and </a:t>
            </a:r>
            <a:r>
              <a:rPr lang="en-US" sz="2800" dirty="0"/>
              <a:t>identify any language techniques </a:t>
            </a:r>
            <a:r>
              <a:rPr lang="en-US" sz="2800" dirty="0" smtClean="0"/>
              <a:t>	you can spot.</a:t>
            </a:r>
            <a:endParaRPr lang="en-NZ" sz="2800" dirty="0"/>
          </a:p>
          <a:p>
            <a:pPr algn="l"/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683579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8000">
        <p:fade/>
      </p:transition>
    </mc:Choice>
    <mc:Fallback xmlns="">
      <p:transition spd="med" advClick="0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1063" y="260648"/>
            <a:ext cx="84130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sz="9600" dirty="0">
                <a:solidFill>
                  <a:prstClr val="white"/>
                </a:solidFill>
                <a:latin typeface="Arial Black" pitchFamily="34" charset="0"/>
              </a:rPr>
              <a:t>a</a:t>
            </a:r>
            <a:r>
              <a:rPr lang="en-NZ" sz="9600" dirty="0" smtClean="0">
                <a:solidFill>
                  <a:prstClr val="white"/>
                </a:solidFill>
                <a:latin typeface="Arial Black" pitchFamily="34" charset="0"/>
              </a:rPr>
              <a:t>nd finally</a:t>
            </a:r>
            <a:r>
              <a:rPr lang="en-NZ" sz="9600" dirty="0" smtClean="0">
                <a:solidFill>
                  <a:srgbClr val="FF0000"/>
                </a:solidFill>
                <a:latin typeface="Arial Black" pitchFamily="34" charset="0"/>
              </a:rPr>
              <a:t>…</a:t>
            </a:r>
            <a:endParaRPr lang="en-NZ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11560" y="1830308"/>
            <a:ext cx="7920880" cy="5027692"/>
          </a:xfrm>
        </p:spPr>
        <p:txBody>
          <a:bodyPr>
            <a:normAutofit/>
          </a:bodyPr>
          <a:lstStyle/>
          <a:p>
            <a:pPr algn="l"/>
            <a:r>
              <a:rPr lang="en-GB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NZ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NZ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ttempt </a:t>
            </a:r>
            <a:r>
              <a:rPr lang="en-NZ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answer EVERY part of each question.  Even if you get one bit wrong you might get enough right in other parts of the question to achieve or better.</a:t>
            </a:r>
          </a:p>
          <a:p>
            <a:pPr lvl="0" algn="l"/>
            <a:r>
              <a:rPr lang="en-NZ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Shorter </a:t>
            </a:r>
            <a:r>
              <a:rPr lang="en-NZ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 must be written in complete sentences, include words from the question and explain what the example means.</a:t>
            </a:r>
          </a:p>
          <a:p>
            <a:pPr lvl="0" algn="l"/>
            <a:r>
              <a:rPr lang="en-NZ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Longer answers must be in complete sentences and should follow the </a:t>
            </a:r>
            <a:r>
              <a:rPr lang="en-NZ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SEXY </a:t>
            </a:r>
            <a:r>
              <a:rPr lang="en-NZ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for a good paragraph. They need to start with words from the </a:t>
            </a:r>
            <a:r>
              <a:rPr lang="en-NZ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question. </a:t>
            </a:r>
            <a:endParaRPr lang="en-NZ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96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8000">
        <p:fade/>
      </p:transition>
    </mc:Choice>
    <mc:Fallback xmlns="">
      <p:transition spd="med" advClick="0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6522" y="260648"/>
            <a:ext cx="62221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sz="9600" dirty="0" smtClean="0">
                <a:solidFill>
                  <a:schemeClr val="bg1"/>
                </a:solidFill>
                <a:latin typeface="Arial Black" pitchFamily="34" charset="0"/>
              </a:rPr>
              <a:t>predict</a:t>
            </a:r>
            <a:r>
              <a:rPr lang="en-NZ" sz="9600" dirty="0" smtClean="0">
                <a:solidFill>
                  <a:srgbClr val="FF0000"/>
                </a:solidFill>
                <a:latin typeface="Arial Black" pitchFamily="34" charset="0"/>
              </a:rPr>
              <a:t>…</a:t>
            </a:r>
            <a:endParaRPr lang="en-NZ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11560" y="1830308"/>
            <a:ext cx="7920880" cy="433499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GB" sz="2800" dirty="0">
                <a:solidFill>
                  <a:schemeClr val="bg1"/>
                </a:solidFill>
              </a:rPr>
              <a:t>To effectively analyse a text </a:t>
            </a:r>
            <a:r>
              <a:rPr lang="en-GB" sz="2800" dirty="0" smtClean="0">
                <a:solidFill>
                  <a:schemeClr val="bg1"/>
                </a:solidFill>
              </a:rPr>
              <a:t>predict…</a:t>
            </a:r>
            <a:endParaRPr lang="en-NZ" sz="2800" dirty="0">
              <a:solidFill>
                <a:schemeClr val="bg1"/>
              </a:solidFill>
            </a:endParaRPr>
          </a:p>
          <a:p>
            <a:pPr algn="l"/>
            <a:r>
              <a:rPr lang="en-GB" sz="2800" dirty="0">
                <a:solidFill>
                  <a:schemeClr val="bg1"/>
                </a:solidFill>
              </a:rPr>
              <a:t> </a:t>
            </a:r>
            <a:endParaRPr lang="en-NZ" sz="280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What kind of text is this? </a:t>
            </a:r>
            <a:r>
              <a:rPr lang="en-US" dirty="0" smtClean="0">
                <a:solidFill>
                  <a:schemeClr val="bg1"/>
                </a:solidFill>
              </a:rPr>
              <a:t>(poetry, newspaper article, magazine article, short story, speech…)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What </a:t>
            </a:r>
            <a:r>
              <a:rPr lang="en-US" dirty="0">
                <a:solidFill>
                  <a:schemeClr val="bg1"/>
                </a:solidFill>
              </a:rPr>
              <a:t>expectations do I have of this text type?</a:t>
            </a:r>
            <a:endParaRPr lang="en-NZ" sz="240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What can I learn about a text by simply “looking”? What do I notice about the layout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>
                <a:solidFill>
                  <a:schemeClr val="bg1"/>
                </a:solidFill>
              </a:rPr>
              <a:t>any visual elements?</a:t>
            </a:r>
            <a:endParaRPr lang="en-NZ" sz="2400" dirty="0">
              <a:solidFill>
                <a:schemeClr val="bg1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Can I predict any language features or techniques the author might have used that are typical of this text type?</a:t>
            </a:r>
            <a:endParaRPr lang="en-N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99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7000">
        <p:fade/>
      </p:transition>
    </mc:Choice>
    <mc:Fallback xmlns="">
      <p:transition spd="med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0046" y="260648"/>
            <a:ext cx="789511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sz="6600" dirty="0" smtClean="0">
                <a:solidFill>
                  <a:schemeClr val="bg1"/>
                </a:solidFill>
                <a:latin typeface="Arial Black" pitchFamily="34" charset="0"/>
              </a:rPr>
              <a:t>Skim and Scan</a:t>
            </a:r>
            <a:r>
              <a:rPr lang="en-NZ" sz="6600" dirty="0" smtClean="0">
                <a:solidFill>
                  <a:srgbClr val="FF0000"/>
                </a:solidFill>
                <a:latin typeface="Arial Black" pitchFamily="34" charset="0"/>
              </a:rPr>
              <a:t>…</a:t>
            </a:r>
            <a:endParaRPr lang="en-NZ" sz="6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11560" y="1830308"/>
            <a:ext cx="7920880" cy="4334996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SKIMMING &amp; SCANNING</a:t>
            </a:r>
            <a:r>
              <a:rPr lang="en-US" sz="2800" dirty="0">
                <a:solidFill>
                  <a:schemeClr val="bg1"/>
                </a:solidFill>
              </a:rPr>
              <a:t>: Establishing an overall picture of the text</a:t>
            </a:r>
            <a:endParaRPr lang="en-NZ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 </a:t>
            </a:r>
            <a:endParaRPr lang="en-NZ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Take 3 minutes to SKIM &amp; SCAN the whole </a:t>
            </a:r>
            <a:r>
              <a:rPr lang="en-US" sz="2800" dirty="0" smtClean="0">
                <a:solidFill>
                  <a:schemeClr val="bg1"/>
                </a:solidFill>
              </a:rPr>
              <a:t>text.</a:t>
            </a:r>
            <a:endParaRPr lang="en-N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666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3737" y="260648"/>
            <a:ext cx="85477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NZ" sz="9600" dirty="0">
                <a:solidFill>
                  <a:prstClr val="white"/>
                </a:solidFill>
                <a:latin typeface="Arial Black" pitchFamily="34" charset="0"/>
              </a:rPr>
              <a:t>t</a:t>
            </a:r>
            <a:r>
              <a:rPr lang="en-NZ" sz="9600" dirty="0" smtClean="0">
                <a:solidFill>
                  <a:prstClr val="white"/>
                </a:solidFill>
                <a:latin typeface="Arial Black" pitchFamily="34" charset="0"/>
              </a:rPr>
              <a:t>o Analyse</a:t>
            </a:r>
            <a:r>
              <a:rPr lang="en-NZ" sz="9600" dirty="0" smtClean="0">
                <a:solidFill>
                  <a:srgbClr val="FF0000"/>
                </a:solidFill>
                <a:latin typeface="Arial Black" pitchFamily="34" charset="0"/>
              </a:rPr>
              <a:t>…</a:t>
            </a:r>
            <a:endParaRPr lang="en-NZ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11560" y="1830308"/>
            <a:ext cx="7920880" cy="433499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GB" sz="2800" dirty="0"/>
              <a:t>To effectively analyse a text consider:</a:t>
            </a:r>
            <a:endParaRPr lang="en-NZ" sz="2800" dirty="0"/>
          </a:p>
          <a:p>
            <a:pPr algn="l"/>
            <a:r>
              <a:rPr lang="en-GB" sz="2800" dirty="0"/>
              <a:t> </a:t>
            </a:r>
            <a:endParaRPr lang="en-NZ" sz="2800" dirty="0"/>
          </a:p>
          <a:p>
            <a:pPr algn="l"/>
            <a:r>
              <a:rPr lang="en-GB" sz="2800" b="1" dirty="0">
                <a:solidFill>
                  <a:srgbClr val="FF0000"/>
                </a:solidFill>
              </a:rPr>
              <a:t>P</a:t>
            </a:r>
            <a:r>
              <a:rPr lang="en-GB" sz="2800" dirty="0"/>
              <a:t> </a:t>
            </a:r>
            <a:r>
              <a:rPr lang="en-GB" sz="2800" dirty="0" smtClean="0"/>
              <a:t>	Why </a:t>
            </a:r>
            <a:r>
              <a:rPr lang="en-GB" sz="2800" dirty="0"/>
              <a:t>was it written/reasons for writing? 	(</a:t>
            </a:r>
            <a:r>
              <a:rPr lang="en-GB" sz="2800" dirty="0">
                <a:solidFill>
                  <a:srgbClr val="FF0000"/>
                </a:solidFill>
              </a:rPr>
              <a:t>PURPOSE</a:t>
            </a:r>
            <a:r>
              <a:rPr lang="en-GB" sz="2800" dirty="0"/>
              <a:t> i.e. to inform, persuade, </a:t>
            </a:r>
            <a:r>
              <a:rPr lang="en-GB" sz="2800" dirty="0" smtClean="0"/>
              <a:t>entertain)</a:t>
            </a:r>
            <a:endParaRPr lang="en-NZ" sz="2800" dirty="0"/>
          </a:p>
          <a:p>
            <a:pPr algn="l"/>
            <a:r>
              <a:rPr lang="en-GB" sz="2800" b="1" dirty="0" smtClean="0">
                <a:solidFill>
                  <a:srgbClr val="FF0000"/>
                </a:solidFill>
              </a:rPr>
              <a:t>A</a:t>
            </a:r>
            <a:r>
              <a:rPr lang="en-GB" sz="2800" dirty="0" smtClean="0"/>
              <a:t> </a:t>
            </a:r>
            <a:r>
              <a:rPr lang="en-GB" sz="2800" dirty="0"/>
              <a:t>	</a:t>
            </a:r>
            <a:r>
              <a:rPr lang="en-GB" sz="2800" dirty="0" smtClean="0"/>
              <a:t>Who </a:t>
            </a:r>
            <a:r>
              <a:rPr lang="en-GB" sz="2800" dirty="0"/>
              <a:t>was it written for? 	</a:t>
            </a:r>
            <a:r>
              <a:rPr lang="en-GB" sz="2800" dirty="0" smtClean="0"/>
              <a:t>(</a:t>
            </a:r>
            <a:r>
              <a:rPr lang="en-GB" sz="2800" dirty="0">
                <a:solidFill>
                  <a:srgbClr val="FF0000"/>
                </a:solidFill>
              </a:rPr>
              <a:t>AUDIENCE</a:t>
            </a:r>
            <a:r>
              <a:rPr lang="en-GB" sz="2800" dirty="0"/>
              <a:t>)</a:t>
            </a:r>
            <a:endParaRPr lang="en-NZ" sz="2800" dirty="0"/>
          </a:p>
          <a:p>
            <a:pPr algn="l"/>
            <a:r>
              <a:rPr lang="en-GB" sz="2800" b="1" dirty="0">
                <a:solidFill>
                  <a:srgbClr val="FF0000"/>
                </a:solidFill>
              </a:rPr>
              <a:t>F</a:t>
            </a:r>
            <a:r>
              <a:rPr lang="en-GB" sz="2800" dirty="0">
                <a:solidFill>
                  <a:srgbClr val="FF0000"/>
                </a:solidFill>
              </a:rPr>
              <a:t> </a:t>
            </a:r>
            <a:r>
              <a:rPr lang="en-GB" sz="2800" dirty="0"/>
              <a:t>	</a:t>
            </a:r>
            <a:r>
              <a:rPr lang="en-GB" sz="2800" dirty="0" smtClean="0"/>
              <a:t>What </a:t>
            </a:r>
            <a:r>
              <a:rPr lang="en-GB" sz="2800" dirty="0"/>
              <a:t>is the text about 	</a:t>
            </a:r>
            <a:r>
              <a:rPr lang="en-GB" sz="2800" dirty="0" smtClean="0"/>
              <a:t>(</a:t>
            </a:r>
            <a:r>
              <a:rPr lang="en-GB" sz="2800" dirty="0" smtClean="0">
                <a:solidFill>
                  <a:srgbClr val="FF0000"/>
                </a:solidFill>
              </a:rPr>
              <a:t>FOCUS</a:t>
            </a:r>
            <a:r>
              <a:rPr lang="en-GB" sz="2800" dirty="0" smtClean="0"/>
              <a:t>)</a:t>
            </a:r>
            <a:endParaRPr lang="en-NZ" sz="2800" dirty="0"/>
          </a:p>
          <a:p>
            <a:pPr algn="l"/>
            <a:r>
              <a:rPr lang="en-NZ" sz="2800" b="1" dirty="0" smtClean="0">
                <a:solidFill>
                  <a:srgbClr val="FF0000"/>
                </a:solidFill>
              </a:rPr>
              <a:t>T</a:t>
            </a:r>
            <a:r>
              <a:rPr lang="en-NZ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opic</a:t>
            </a:r>
            <a:r>
              <a:rPr lang="en-US" sz="2800" dirty="0" smtClean="0"/>
              <a:t> </a:t>
            </a:r>
          </a:p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T</a:t>
            </a:r>
            <a:r>
              <a:rPr lang="en-US" sz="2800" dirty="0" smtClean="0">
                <a:solidFill>
                  <a:srgbClr val="FF0000"/>
                </a:solidFill>
              </a:rPr>
              <a:t>echniques</a:t>
            </a:r>
            <a:r>
              <a:rPr lang="en-US" sz="2800" dirty="0" smtClean="0"/>
              <a:t> </a:t>
            </a:r>
            <a:r>
              <a:rPr lang="en-US" sz="2800" dirty="0"/>
              <a:t>(can you identify any language </a:t>
            </a:r>
            <a:r>
              <a:rPr lang="en-US" sz="2800" dirty="0" smtClean="0"/>
              <a:t>	features </a:t>
            </a:r>
            <a:r>
              <a:rPr lang="en-US" sz="2800" dirty="0"/>
              <a:t>or techniques used for effect? Highlight </a:t>
            </a:r>
            <a:r>
              <a:rPr lang="en-US" sz="2800" dirty="0" smtClean="0"/>
              <a:t>	and </a:t>
            </a:r>
            <a:r>
              <a:rPr lang="en-US" sz="2800" dirty="0"/>
              <a:t>identify any language techniques you spot).</a:t>
            </a:r>
            <a:endParaRPr lang="en-NZ" sz="2800" dirty="0"/>
          </a:p>
          <a:p>
            <a:pPr algn="l"/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1862966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8000">
        <p:fade/>
      </p:transition>
    </mc:Choice>
    <mc:Fallback xmlns="">
      <p:transition spd="med" advClick="0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381605" y="260648"/>
            <a:ext cx="920207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7200" dirty="0">
                <a:solidFill>
                  <a:schemeClr val="bg1"/>
                </a:solidFill>
                <a:latin typeface="Arial Black" pitchFamily="34" charset="0"/>
              </a:rPr>
              <a:t>f</a:t>
            </a:r>
            <a:r>
              <a:rPr lang="en-NZ" sz="7200" dirty="0" smtClean="0">
                <a:solidFill>
                  <a:schemeClr val="bg1"/>
                </a:solidFill>
                <a:latin typeface="Arial Black" pitchFamily="34" charset="0"/>
              </a:rPr>
              <a:t>irst…how to work</a:t>
            </a:r>
          </a:p>
          <a:p>
            <a:pPr algn="ctr"/>
            <a:r>
              <a:rPr lang="en-NZ" sz="7200" dirty="0" smtClean="0">
                <a:solidFill>
                  <a:schemeClr val="bg1"/>
                </a:solidFill>
                <a:latin typeface="Arial Black" pitchFamily="34" charset="0"/>
              </a:rPr>
              <a:t> out purpose</a:t>
            </a:r>
            <a:r>
              <a:rPr lang="en-NZ" sz="9600" dirty="0" smtClean="0">
                <a:solidFill>
                  <a:srgbClr val="FF0000"/>
                </a:solidFill>
                <a:latin typeface="Arial Black" pitchFamily="34" charset="0"/>
              </a:rPr>
              <a:t>…</a:t>
            </a:r>
            <a:endParaRPr lang="en-NZ" sz="96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683568" y="4412568"/>
            <a:ext cx="7920880" cy="1752736"/>
          </a:xfrm>
        </p:spPr>
        <p:txBody>
          <a:bodyPr>
            <a:normAutofit/>
          </a:bodyPr>
          <a:lstStyle/>
          <a:p>
            <a:pPr algn="l"/>
            <a:r>
              <a:rPr lang="en-GB" sz="2800" dirty="0"/>
              <a:t> </a:t>
            </a:r>
            <a:endParaRPr lang="en-NZ" sz="2800" dirty="0"/>
          </a:p>
          <a:p>
            <a:pPr algn="l"/>
            <a:r>
              <a:rPr lang="en-GB" sz="2800" b="1" dirty="0">
                <a:solidFill>
                  <a:srgbClr val="FF0000"/>
                </a:solidFill>
              </a:rPr>
              <a:t>P</a:t>
            </a:r>
            <a:r>
              <a:rPr lang="en-GB" sz="2800" dirty="0"/>
              <a:t> </a:t>
            </a:r>
            <a:r>
              <a:rPr lang="en-GB" sz="2800" dirty="0" smtClean="0"/>
              <a:t>	Why </a:t>
            </a:r>
            <a:r>
              <a:rPr lang="en-GB" sz="2800" dirty="0"/>
              <a:t>was it written/reasons for writing? 	(</a:t>
            </a:r>
            <a:r>
              <a:rPr lang="en-GB" sz="2800" dirty="0">
                <a:solidFill>
                  <a:srgbClr val="FF0000"/>
                </a:solidFill>
              </a:rPr>
              <a:t>PURPOSE</a:t>
            </a:r>
            <a:r>
              <a:rPr lang="en-GB" sz="2800" dirty="0"/>
              <a:t> i.e. to inform, persuade, </a:t>
            </a:r>
            <a:r>
              <a:rPr lang="en-GB" sz="2800" dirty="0" smtClean="0"/>
              <a:t>entertain</a:t>
            </a:r>
            <a:r>
              <a:rPr lang="en-GB" sz="2800" dirty="0" smtClean="0"/>
              <a:t>)</a:t>
            </a:r>
          </a:p>
          <a:p>
            <a:pPr algn="l"/>
            <a:endParaRPr lang="en-NZ" sz="2800" dirty="0"/>
          </a:p>
          <a:p>
            <a:pPr algn="l"/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1965356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18000">
        <p:fade/>
      </p:transition>
    </mc:Choice>
    <mc:Fallback xmlns="">
      <p:transition spd="med" advClick="0" advTm="18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>
                <a:solidFill>
                  <a:srgbClr val="CC0000"/>
                </a:solidFill>
              </a:rPr>
              <a:t>Author’s Purpose</a:t>
            </a:r>
          </a:p>
        </p:txBody>
      </p:sp>
    </p:spTree>
    <p:extLst>
      <p:ext uri="{BB962C8B-B14F-4D97-AF65-F5344CB8AC3E}">
        <p14:creationId xmlns:p14="http://schemas.microsoft.com/office/powerpoint/2010/main" val="35328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Three Reasons for Writing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 eaLnBrk="1" hangingPunct="1">
              <a:buFontTx/>
              <a:buNone/>
            </a:pPr>
            <a:endParaRPr lang="en-US" altLang="en-US" smtClean="0"/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smtClean="0">
                <a:solidFill>
                  <a:srgbClr val="FF0000"/>
                </a:solidFill>
              </a:rPr>
              <a:t>To Inform</a:t>
            </a:r>
            <a:r>
              <a:rPr lang="en-US" altLang="en-US" smtClean="0"/>
              <a:t>  (</a:t>
            </a:r>
            <a:r>
              <a:rPr lang="en-US" altLang="en-US" b="1" smtClean="0"/>
              <a:t>Expository)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smtClean="0">
                <a:solidFill>
                  <a:srgbClr val="3333FF"/>
                </a:solidFill>
              </a:rPr>
              <a:t>To Persuade</a:t>
            </a:r>
            <a:r>
              <a:rPr lang="en-US" altLang="en-US" smtClean="0"/>
              <a:t> (</a:t>
            </a:r>
            <a:r>
              <a:rPr lang="en-US" altLang="en-US" b="1" smtClean="0"/>
              <a:t>Persuasive)</a:t>
            </a:r>
          </a:p>
          <a:p>
            <a:pPr marL="609600" indent="-609600" eaLnBrk="1" hangingPunct="1">
              <a:buFontTx/>
              <a:buAutoNum type="arabicPeriod"/>
            </a:pPr>
            <a:r>
              <a:rPr lang="en-US" altLang="en-US" b="1" smtClean="0">
                <a:solidFill>
                  <a:srgbClr val="009900"/>
                </a:solidFill>
              </a:rPr>
              <a:t>Entertain</a:t>
            </a:r>
            <a:r>
              <a:rPr lang="en-US" altLang="en-US" smtClean="0"/>
              <a:t> (</a:t>
            </a:r>
            <a:r>
              <a:rPr lang="en-US" altLang="en-US" b="1" smtClean="0"/>
              <a:t>Narrative or Poetry)</a:t>
            </a:r>
          </a:p>
        </p:txBody>
      </p:sp>
    </p:spTree>
    <p:extLst>
      <p:ext uri="{BB962C8B-B14F-4D97-AF65-F5344CB8AC3E}">
        <p14:creationId xmlns:p14="http://schemas.microsoft.com/office/powerpoint/2010/main" val="42491717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2954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b="1" smtClean="0"/>
              <a:t>Writing to </a:t>
            </a:r>
            <a:r>
              <a:rPr lang="en-US" altLang="en-US" b="1" smtClean="0">
                <a:solidFill>
                  <a:srgbClr val="FF0000"/>
                </a:solidFill>
              </a:rPr>
              <a:t>Inform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143000"/>
            <a:ext cx="8229600" cy="5715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buFontTx/>
              <a:buNone/>
            </a:pPr>
            <a:r>
              <a:rPr lang="en-US" altLang="en-US" smtClean="0"/>
              <a:t>Often called </a:t>
            </a:r>
            <a:r>
              <a:rPr lang="en-US" altLang="en-US" b="1" smtClean="0">
                <a:solidFill>
                  <a:srgbClr val="FF0000"/>
                </a:solidFill>
              </a:rPr>
              <a:t>expository</a:t>
            </a:r>
            <a:r>
              <a:rPr lang="en-US" altLang="en-US" b="1" smtClean="0"/>
              <a:t> </a:t>
            </a:r>
            <a:r>
              <a:rPr lang="en-US" altLang="en-US" smtClean="0"/>
              <a:t>writing.</a:t>
            </a:r>
          </a:p>
          <a:p>
            <a:pPr algn="ctr" eaLnBrk="1" hangingPunct="1">
              <a:buFontTx/>
              <a:buNone/>
            </a:pPr>
            <a:endParaRPr lang="en-US" altLang="en-US" sz="1000" smtClean="0"/>
          </a:p>
          <a:p>
            <a:pPr eaLnBrk="1" hangingPunct="1">
              <a:buFont typeface="Wingdings 2" pitchFamily="18" charset="2"/>
              <a:buNone/>
            </a:pPr>
            <a:r>
              <a:rPr lang="en-NZ" altLang="en-US" smtClean="0"/>
              <a:t>Author's Purpose: To Inform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NZ" altLang="en-US" smtClean="0"/>
              <a:t>• It’s the author’s goal to enlighten the reader with topics that are usually real or contain facts.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NZ" altLang="en-US" smtClean="0"/>
              <a:t>• Facts are used to teach, not to persuade.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NZ" altLang="en-US" smtClean="0"/>
              <a:t>• Examples: textbooks, cookbooks, newspapers, encyclopaedias, etc.</a:t>
            </a:r>
            <a:endParaRPr lang="en-US" altLang="en-US" smtClean="0"/>
          </a:p>
          <a:p>
            <a:pPr algn="ctr" eaLnBrk="1" hangingPunct="1">
              <a:buFontTx/>
              <a:buNone/>
            </a:pPr>
            <a:endParaRPr lang="en-US" altLang="en-US" sz="1000" b="1" smtClean="0"/>
          </a:p>
          <a:p>
            <a:pPr eaLnBrk="1" hangingPunct="1">
              <a:buFontTx/>
              <a:buNone/>
            </a:pPr>
            <a:endParaRPr lang="en-US" altLang="en-US" sz="1200" b="1" smtClean="0">
              <a:solidFill>
                <a:srgbClr val="FF0000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en-US" b="1" smtClean="0"/>
              <a:t>Remember:  </a:t>
            </a:r>
            <a:r>
              <a:rPr lang="en-US" altLang="en-US" b="1" smtClean="0">
                <a:solidFill>
                  <a:srgbClr val="FF0000"/>
                </a:solidFill>
              </a:rPr>
              <a:t>Expository </a:t>
            </a:r>
            <a:r>
              <a:rPr lang="en-US" altLang="en-US" b="1" smtClean="0"/>
              <a:t>= </a:t>
            </a:r>
            <a:r>
              <a:rPr lang="en-US" altLang="en-US" b="1" smtClean="0">
                <a:solidFill>
                  <a:srgbClr val="FF0000"/>
                </a:solidFill>
              </a:rPr>
              <a:t>Expose</a:t>
            </a: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0709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1077</TotalTime>
  <Words>425</Words>
  <Application>Microsoft Office PowerPoint</Application>
  <PresentationFormat>On-screen Show (4:3)</PresentationFormat>
  <Paragraphs>136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Office Theme</vt:lpstr>
      <vt:lpstr>Technic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Author’s Purpose</vt:lpstr>
      <vt:lpstr>Three Reasons for Writing</vt:lpstr>
      <vt:lpstr>Writing to Inform</vt:lpstr>
      <vt:lpstr>Writing to Persuade</vt:lpstr>
      <vt:lpstr>Writing to Entertain</vt:lpstr>
      <vt:lpstr>PowerPoint Presentation</vt:lpstr>
      <vt:lpstr>Review</vt:lpstr>
      <vt:lpstr>Practice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Answers</vt:lpstr>
      <vt:lpstr>PowerPoint Presentation</vt:lpstr>
      <vt:lpstr>PowerPoint Presentation</vt:lpstr>
    </vt:vector>
  </TitlesOfParts>
  <Company>Hamilton Girls'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millsk</dc:creator>
  <cp:lastModifiedBy>AndreD</cp:lastModifiedBy>
  <cp:revision>89</cp:revision>
  <dcterms:created xsi:type="dcterms:W3CDTF">2010-08-29T23:27:16Z</dcterms:created>
  <dcterms:modified xsi:type="dcterms:W3CDTF">2014-06-30T09:39:55Z</dcterms:modified>
</cp:coreProperties>
</file>