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313" r:id="rId4"/>
    <p:sldId id="314" r:id="rId5"/>
    <p:sldId id="320" r:id="rId6"/>
    <p:sldId id="294" r:id="rId7"/>
    <p:sldId id="29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9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BC57-917D-4170-9159-E4785982EE1B}" type="datetimeFigureOut">
              <a:rPr lang="en-NZ" smtClean="0"/>
              <a:pPr/>
              <a:t>29/10/2013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1271-00F3-412D-8794-70A340AB02DA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4371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NZ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NZ" dirty="0" smtClean="0">
                <a:solidFill>
                  <a:schemeClr val="bg1"/>
                </a:solidFill>
                <a:latin typeface="+mn-lt"/>
              </a:rPr>
              <a:t>, like </a:t>
            </a:r>
            <a:r>
              <a:rPr lang="en-NZ" dirty="0" smtClean="0">
                <a:solidFill>
                  <a:srgbClr val="FF0000"/>
                </a:solidFill>
                <a:latin typeface="+mn-lt"/>
              </a:rPr>
              <a:t>you</a:t>
            </a:r>
            <a:r>
              <a:rPr lang="en-NZ" dirty="0" smtClean="0">
                <a:solidFill>
                  <a:schemeClr val="bg1"/>
                </a:solidFill>
                <a:latin typeface="+mn-lt"/>
              </a:rPr>
              <a:t> understand this.  </a:t>
            </a:r>
            <a:r>
              <a:rPr lang="en-NZ" dirty="0" smtClean="0">
                <a:solidFill>
                  <a:srgbClr val="FF0000"/>
                </a:solidFill>
                <a:latin typeface="+mn-lt"/>
              </a:rPr>
              <a:t>We</a:t>
            </a:r>
            <a:r>
              <a:rPr lang="en-NZ" dirty="0" smtClean="0">
                <a:solidFill>
                  <a:schemeClr val="bg1"/>
                </a:solidFill>
                <a:latin typeface="+mn-lt"/>
              </a:rPr>
              <a:t> must ensure </a:t>
            </a:r>
            <a:r>
              <a:rPr lang="en-NZ" dirty="0" smtClean="0">
                <a:solidFill>
                  <a:srgbClr val="FF0000"/>
                </a:solidFill>
                <a:latin typeface="+mn-lt"/>
              </a:rPr>
              <a:t>our</a:t>
            </a:r>
            <a:r>
              <a:rPr lang="en-NZ" dirty="0" smtClean="0">
                <a:solidFill>
                  <a:schemeClr val="bg1"/>
                </a:solidFill>
                <a:latin typeface="+mn-lt"/>
              </a:rPr>
              <a:t> voice is heard.</a:t>
            </a:r>
            <a:endParaRPr lang="en-NZ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 rot="21418100">
            <a:off x="207158" y="490009"/>
            <a:ext cx="86032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Personal </a:t>
            </a:r>
          </a:p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Pronouns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470" y="3284984"/>
            <a:ext cx="8678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Creates a connection with the reader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NZ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Rhetorical Question</a:t>
            </a:r>
            <a:r>
              <a:rPr lang="en-NZ" sz="6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NZ" sz="6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7128792" cy="11807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NZ" sz="4000" b="1" dirty="0" smtClean="0">
                <a:ln w="6350">
                  <a:solidFill>
                    <a:schemeClr val="bg1"/>
                  </a:solidFill>
                </a:ln>
              </a:rPr>
              <a:t>A question, asked for effect, 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4000" b="1" dirty="0" smtClean="0">
                <a:ln w="6350">
                  <a:solidFill>
                    <a:schemeClr val="bg1"/>
                  </a:solidFill>
                </a:ln>
              </a:rPr>
              <a:t>that does not require an answer.</a:t>
            </a:r>
            <a:endParaRPr lang="en-NZ" sz="4000" b="1" dirty="0">
              <a:ln w="6350">
                <a:solidFill>
                  <a:schemeClr val="bg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 rot="19503299">
            <a:off x="5409933" y="4698710"/>
            <a:ext cx="37262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7200" dirty="0" smtClean="0"/>
              <a:t>Why me</a:t>
            </a:r>
            <a:r>
              <a:rPr lang="en-NZ" sz="7200" dirty="0" smtClean="0">
                <a:solidFill>
                  <a:srgbClr val="FF0000"/>
                </a:solidFill>
              </a:rPr>
              <a:t>?</a:t>
            </a:r>
            <a:endParaRPr lang="en-NZ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85988">
            <a:off x="-1103702" y="555253"/>
            <a:ext cx="6643114" cy="1143000"/>
          </a:xfrm>
        </p:spPr>
        <p:txBody>
          <a:bodyPr>
            <a:normAutofit/>
          </a:bodyPr>
          <a:lstStyle/>
          <a:p>
            <a:r>
              <a:rPr lang="en-NZ" sz="6000" dirty="0" smtClean="0">
                <a:latin typeface="Arial Black" pitchFamily="34" charset="0"/>
              </a:rPr>
              <a:t>Imperative</a:t>
            </a:r>
            <a:r>
              <a:rPr lang="en-NZ" sz="6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4880" y="548680"/>
            <a:ext cx="3909120" cy="820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NZ" sz="3600" dirty="0" smtClean="0"/>
              <a:t>A direct request </a:t>
            </a:r>
          </a:p>
          <a:p>
            <a:pPr algn="ctr">
              <a:buNone/>
            </a:pPr>
            <a:r>
              <a:rPr lang="en-NZ" sz="3600" dirty="0" smtClean="0"/>
              <a:t>or command</a:t>
            </a:r>
            <a:endParaRPr lang="en-N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2807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5400" dirty="0" smtClean="0"/>
              <a:t>Call now</a:t>
            </a:r>
            <a:r>
              <a:rPr lang="en-NZ" sz="5400" dirty="0" smtClean="0">
                <a:solidFill>
                  <a:srgbClr val="FF0000"/>
                </a:solidFill>
              </a:rPr>
              <a:t>!</a:t>
            </a:r>
            <a:endParaRPr lang="en-NZ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Hyperbole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748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NZ" sz="4800" dirty="0" smtClean="0">
                <a:solidFill>
                  <a:schemeClr val="bg1"/>
                </a:solidFill>
              </a:rPr>
              <a:t>An exaggeration used for effect.</a:t>
            </a:r>
            <a:endParaRPr lang="en-NZ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138065">
            <a:off x="552696" y="3773488"/>
            <a:ext cx="8119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We have heard it a </a:t>
            </a:r>
            <a:r>
              <a:rPr lang="en-NZ" sz="4400" dirty="0" smtClean="0">
                <a:solidFill>
                  <a:srgbClr val="FF0000"/>
                </a:solidFill>
              </a:rPr>
              <a:t>million</a:t>
            </a:r>
            <a:r>
              <a:rPr lang="en-NZ" sz="4400" dirty="0" smtClean="0">
                <a:solidFill>
                  <a:schemeClr val="bg1"/>
                </a:solidFill>
              </a:rPr>
              <a:t> times... 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Repetition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3600" dirty="0" smtClean="0">
                <a:solidFill>
                  <a:schemeClr val="bg1"/>
                </a:solidFill>
              </a:rPr>
              <a:t>Deliberately repeating words, </a:t>
            </a:r>
          </a:p>
          <a:p>
            <a:pPr algn="ctr">
              <a:buNone/>
            </a:pPr>
            <a:r>
              <a:rPr lang="en-NZ" sz="3600" dirty="0" smtClean="0">
                <a:solidFill>
                  <a:schemeClr val="bg1"/>
                </a:solidFill>
              </a:rPr>
              <a:t>within or between sentences, for effect.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9309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 smtClean="0">
                <a:solidFill>
                  <a:schemeClr val="bg1"/>
                </a:solidFill>
              </a:rPr>
              <a:t>It was </a:t>
            </a:r>
            <a:r>
              <a:rPr lang="en-NZ" sz="5400" dirty="0" smtClean="0">
                <a:solidFill>
                  <a:srgbClr val="FF0000"/>
                </a:solidFill>
              </a:rPr>
              <a:t>scary</a:t>
            </a:r>
            <a:r>
              <a:rPr lang="en-NZ" sz="5400" dirty="0" smtClean="0">
                <a:solidFill>
                  <a:schemeClr val="bg1"/>
                </a:solidFill>
              </a:rPr>
              <a:t>, </a:t>
            </a:r>
            <a:r>
              <a:rPr lang="en-NZ" sz="5400" dirty="0" smtClean="0">
                <a:solidFill>
                  <a:srgbClr val="FF0000"/>
                </a:solidFill>
              </a:rPr>
              <a:t>very</a:t>
            </a:r>
            <a:r>
              <a:rPr lang="en-NZ" sz="5400" dirty="0" smtClean="0">
                <a:solidFill>
                  <a:schemeClr val="bg1"/>
                </a:solidFill>
              </a:rPr>
              <a:t>, </a:t>
            </a:r>
            <a:r>
              <a:rPr lang="en-NZ" sz="5400" dirty="0" smtClean="0">
                <a:solidFill>
                  <a:srgbClr val="FF0000"/>
                </a:solidFill>
              </a:rPr>
              <a:t>very scary</a:t>
            </a:r>
            <a:r>
              <a:rPr lang="en-NZ" sz="5400" dirty="0" smtClean="0">
                <a:solidFill>
                  <a:schemeClr val="bg1"/>
                </a:solidFill>
              </a:rPr>
              <a:t>.</a:t>
            </a:r>
            <a:endParaRPr lang="en-NZ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000" dirty="0" smtClean="0">
                <a:solidFill>
                  <a:schemeClr val="bg1"/>
                </a:solidFill>
                <a:latin typeface="Arial Black" pitchFamily="34" charset="0"/>
              </a:rPr>
              <a:t>Parallel Structure</a:t>
            </a:r>
            <a:r>
              <a:rPr lang="en-NZ" sz="60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algn="ctr">
              <a:buNone/>
            </a:pPr>
            <a:r>
              <a:rPr lang="en-NZ" dirty="0" smtClean="0">
                <a:solidFill>
                  <a:schemeClr val="bg1"/>
                </a:solidFill>
              </a:rPr>
              <a:t>Repeating phrases of similar structure</a:t>
            </a:r>
          </a:p>
          <a:p>
            <a:pPr algn="ctr">
              <a:buNone/>
            </a:pPr>
            <a:r>
              <a:rPr lang="en-NZ" dirty="0" smtClean="0">
                <a:solidFill>
                  <a:schemeClr val="bg1"/>
                </a:solidFill>
              </a:rPr>
              <a:t>within or between sentences.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933056"/>
            <a:ext cx="60916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4400" dirty="0" smtClean="0">
                <a:solidFill>
                  <a:srgbClr val="FF0000"/>
                </a:solidFill>
              </a:rPr>
              <a:t>More  jobs</a:t>
            </a:r>
            <a:r>
              <a:rPr lang="en-NZ" sz="4400" dirty="0" smtClean="0">
                <a:solidFill>
                  <a:schemeClr val="bg1"/>
                </a:solidFill>
              </a:rPr>
              <a:t>, </a:t>
            </a:r>
            <a:r>
              <a:rPr lang="en-NZ" sz="4400" dirty="0" smtClean="0">
                <a:solidFill>
                  <a:srgbClr val="FF0000"/>
                </a:solidFill>
              </a:rPr>
              <a:t>more wealth</a:t>
            </a:r>
            <a:r>
              <a:rPr lang="en-NZ" sz="4400" dirty="0" smtClean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NZ" sz="4400" dirty="0" smtClean="0">
                <a:solidFill>
                  <a:srgbClr val="FF0000"/>
                </a:solidFill>
              </a:rPr>
              <a:t>more opportunities</a:t>
            </a:r>
            <a:r>
              <a:rPr lang="en-NZ" sz="4400" dirty="0" smtClean="0">
                <a:solidFill>
                  <a:schemeClr val="bg1"/>
                </a:solidFill>
              </a:rPr>
              <a:t>. 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/>
          </a:bodyPr>
          <a:lstStyle/>
          <a:p>
            <a:r>
              <a:rPr lang="en-NZ" sz="6600" dirty="0" smtClean="0">
                <a:latin typeface="Arial Black" pitchFamily="34" charset="0"/>
              </a:rPr>
              <a:t>Statistics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6264696" cy="748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3600" dirty="0" smtClean="0"/>
              <a:t>Statistics emphasise a point</a:t>
            </a:r>
            <a:endParaRPr lang="en-NZ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4797152"/>
            <a:ext cx="7485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/>
              <a:t>20% of the world’s population </a:t>
            </a:r>
          </a:p>
          <a:p>
            <a:r>
              <a:rPr lang="en-NZ" sz="3600" dirty="0" smtClean="0"/>
              <a:t>consume 80% of the world’s resources.</a:t>
            </a:r>
            <a:endParaRPr lang="en-N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>
            <a:normAutofit/>
          </a:bodyPr>
          <a:lstStyle/>
          <a:p>
            <a:r>
              <a:rPr lang="en-NZ" sz="6600" dirty="0" smtClean="0">
                <a:latin typeface="Arial Black" pitchFamily="34" charset="0"/>
              </a:rPr>
              <a:t>Listing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181164">
            <a:off x="2270575" y="1505408"/>
            <a:ext cx="6904798" cy="50500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4400" dirty="0" smtClean="0"/>
              <a:t>Writing a list in order to emphasise a point.</a:t>
            </a:r>
          </a:p>
          <a:p>
            <a:pPr algn="ctr">
              <a:spcBef>
                <a:spcPts val="1800"/>
              </a:spcBef>
              <a:buNone/>
            </a:pPr>
            <a:r>
              <a:rPr lang="en-NZ" sz="4800" dirty="0" smtClean="0"/>
              <a:t>This will affect the rich and the poor, the young and the old, those with jobs and those without.</a:t>
            </a:r>
            <a:endParaRPr lang="en-N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ugb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2708920"/>
            <a:ext cx="4602488" cy="2952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Anecdote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047766">
            <a:off x="207053" y="2354090"/>
            <a:ext cx="6086692" cy="13967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3600" dirty="0" smtClean="0">
                <a:solidFill>
                  <a:schemeClr val="bg1"/>
                </a:solidFill>
              </a:rPr>
              <a:t>Brief account of an interesting </a:t>
            </a:r>
          </a:p>
          <a:p>
            <a:pPr>
              <a:buNone/>
            </a:pPr>
            <a:r>
              <a:rPr lang="en-NZ" sz="3600" dirty="0" smtClean="0">
                <a:solidFill>
                  <a:schemeClr val="bg1"/>
                </a:solidFill>
              </a:rPr>
              <a:t>or amusing real life incident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89240"/>
            <a:ext cx="9226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>
                <a:solidFill>
                  <a:srgbClr val="FF0000"/>
                </a:solidFill>
              </a:rPr>
              <a:t>The name “All Blacks” goes back to 1905 when...</a:t>
            </a:r>
            <a:endParaRPr lang="en-N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Cliché</a:t>
            </a:r>
            <a:r>
              <a:rPr lang="en-NZ" sz="6600" dirty="0" smtClean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1036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NZ" sz="6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Over-used phrases</a:t>
            </a:r>
            <a:endParaRPr lang="en-NZ" sz="6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149080"/>
            <a:ext cx="8496944" cy="1754326"/>
          </a:xfrm>
          <a:prstGeom prst="rect">
            <a:avLst/>
          </a:prstGeom>
          <a:solidFill>
            <a:srgbClr val="92D050">
              <a:alpha val="49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NZ" sz="540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grass is always greener </a:t>
            </a:r>
          </a:p>
          <a:p>
            <a:pPr algn="ctr"/>
            <a:r>
              <a:rPr lang="en-NZ" sz="5400" b="1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 the other side... </a:t>
            </a:r>
            <a:endParaRPr lang="en-NZ" sz="5400" b="1" dirty="0">
              <a:ln w="952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Euphemism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4400" dirty="0" smtClean="0">
                <a:solidFill>
                  <a:schemeClr val="bg1"/>
                </a:solidFill>
              </a:rPr>
              <a:t>A polite phrase that is </a:t>
            </a:r>
          </a:p>
          <a:p>
            <a:pPr algn="ctr">
              <a:buNone/>
            </a:pPr>
            <a:r>
              <a:rPr lang="en-NZ" sz="4400" dirty="0" smtClean="0">
                <a:solidFill>
                  <a:schemeClr val="bg1"/>
                </a:solidFill>
              </a:rPr>
              <a:t>less offensive than another.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509120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5400" dirty="0" smtClean="0">
                <a:solidFill>
                  <a:schemeClr val="bg1"/>
                </a:solidFill>
              </a:rPr>
              <a:t>Using ‘he passed away’</a:t>
            </a:r>
          </a:p>
          <a:p>
            <a:pPr algn="ctr"/>
            <a:r>
              <a:rPr lang="en-NZ" sz="5400" dirty="0" smtClean="0">
                <a:solidFill>
                  <a:schemeClr val="bg1"/>
                </a:solidFill>
              </a:rPr>
              <a:t>rather than ‘he died’</a:t>
            </a:r>
            <a:endParaRPr lang="en-NZ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55983">
            <a:off x="209678" y="585257"/>
            <a:ext cx="5001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Personal </a:t>
            </a:r>
          </a:p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Pronouns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708920"/>
            <a:ext cx="6965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</a:rPr>
              <a:t>Create an ‘us’ and ‘them’ separation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92" y="4149080"/>
            <a:ext cx="8759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solidFill>
                  <a:srgbClr val="FF0000"/>
                </a:solidFill>
              </a:rPr>
              <a:t>They</a:t>
            </a:r>
            <a:r>
              <a:rPr lang="en-NZ" sz="4000" dirty="0" smtClean="0">
                <a:solidFill>
                  <a:schemeClr val="bg1"/>
                </a:solidFill>
              </a:rPr>
              <a:t> may control </a:t>
            </a:r>
            <a:r>
              <a:rPr lang="en-NZ" sz="4000" dirty="0" smtClean="0">
                <a:solidFill>
                  <a:srgbClr val="FF0000"/>
                </a:solidFill>
              </a:rPr>
              <a:t>us</a:t>
            </a:r>
            <a:r>
              <a:rPr lang="en-NZ" sz="4000" dirty="0" smtClean="0">
                <a:solidFill>
                  <a:schemeClr val="bg1"/>
                </a:solidFill>
              </a:rPr>
              <a:t> by </a:t>
            </a:r>
          </a:p>
          <a:p>
            <a:pPr algn="ctr"/>
            <a:r>
              <a:rPr lang="en-NZ" sz="4000" dirty="0" smtClean="0">
                <a:solidFill>
                  <a:schemeClr val="bg1"/>
                </a:solidFill>
              </a:rPr>
              <a:t>spreading </a:t>
            </a:r>
            <a:r>
              <a:rPr lang="en-NZ" sz="4000" dirty="0" smtClean="0">
                <a:solidFill>
                  <a:srgbClr val="FF0000"/>
                </a:solidFill>
              </a:rPr>
              <a:t>their</a:t>
            </a:r>
            <a:r>
              <a:rPr lang="en-NZ" sz="4000" dirty="0" smtClean="0">
                <a:solidFill>
                  <a:schemeClr val="bg1"/>
                </a:solidFill>
              </a:rPr>
              <a:t> message of fear.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Superlatives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4000" dirty="0" smtClean="0">
                <a:solidFill>
                  <a:schemeClr val="bg1"/>
                </a:solidFill>
              </a:rPr>
              <a:t>Adjectives that indicate the </a:t>
            </a:r>
          </a:p>
          <a:p>
            <a:pPr algn="ctr">
              <a:buNone/>
            </a:pPr>
            <a:r>
              <a:rPr lang="en-NZ" sz="4000" dirty="0" smtClean="0">
                <a:solidFill>
                  <a:schemeClr val="bg1"/>
                </a:solidFill>
              </a:rPr>
              <a:t>highest degree of some quality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041001">
            <a:off x="603123" y="4021007"/>
            <a:ext cx="1782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Fastest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571572">
            <a:off x="1980311" y="5495860"/>
            <a:ext cx="1427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</a:rPr>
              <a:t>Finest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23758">
            <a:off x="6292968" y="3759028"/>
            <a:ext cx="1364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</a:rPr>
              <a:t>Tallest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035029">
            <a:off x="6360988" y="5288419"/>
            <a:ext cx="1963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</a:rPr>
              <a:t>Greatest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4365104"/>
            <a:ext cx="3256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4000" dirty="0" smtClean="0">
                <a:solidFill>
                  <a:schemeClr val="bg1"/>
                </a:solidFill>
              </a:rPr>
              <a:t>Most Beautiful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910691">
            <a:off x="513025" y="2219107"/>
            <a:ext cx="8229600" cy="2866896"/>
          </a:xfrm>
        </p:spPr>
        <p:txBody>
          <a:bodyPr>
            <a:noAutofit/>
          </a:bodyPr>
          <a:lstStyle/>
          <a:p>
            <a: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  <a:t>Narrative</a:t>
            </a:r>
            <a:b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  <a:t>Point of</a:t>
            </a:r>
            <a:b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  <a:t>View</a:t>
            </a:r>
            <a:r>
              <a:rPr lang="en-NZ" sz="9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First Person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74868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NZ" sz="4400" dirty="0" smtClean="0">
                <a:solidFill>
                  <a:schemeClr val="bg1"/>
                </a:solidFill>
              </a:rPr>
              <a:t>When one character tells the story.</a:t>
            </a:r>
          </a:p>
        </p:txBody>
      </p:sp>
      <p:pic>
        <p:nvPicPr>
          <p:cNvPr id="4" name="Picture 3" descr="1022194_467929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6192180" cy="4128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4088" y="2708920"/>
            <a:ext cx="2846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 smtClean="0">
                <a:solidFill>
                  <a:schemeClr val="bg1"/>
                </a:solidFill>
              </a:rPr>
              <a:t>I walked... </a:t>
            </a:r>
            <a:endParaRPr lang="en-NZ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4149080"/>
            <a:ext cx="2191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800" dirty="0" smtClean="0">
                <a:solidFill>
                  <a:schemeClr val="bg1"/>
                </a:solidFill>
              </a:rPr>
              <a:t>I cried...</a:t>
            </a:r>
            <a:endParaRPr lang="en-NZ" sz="4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84168" y="5877272"/>
            <a:ext cx="2470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</a:rPr>
              <a:t>I decided...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Third Person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4800" dirty="0" smtClean="0">
                <a:solidFill>
                  <a:schemeClr val="bg1"/>
                </a:solidFill>
              </a:rPr>
              <a:t>Narrator is NOT a character</a:t>
            </a:r>
            <a:endParaRPr lang="en-NZ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9749201">
            <a:off x="330205" y="3428783"/>
            <a:ext cx="3652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dirty="0" smtClean="0">
                <a:solidFill>
                  <a:schemeClr val="bg1"/>
                </a:solidFill>
              </a:rPr>
              <a:t>Uses “he”, “she”... </a:t>
            </a:r>
            <a:endParaRPr lang="en-NZ" sz="3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3465590" y="4437112"/>
            <a:ext cx="5210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Sarah walked...</a:t>
            </a:r>
          </a:p>
          <a:p>
            <a:r>
              <a:rPr lang="en-NZ" sz="4400" dirty="0" smtClean="0">
                <a:solidFill>
                  <a:schemeClr val="bg1"/>
                </a:solidFill>
              </a:rPr>
              <a:t>She decided...</a:t>
            </a:r>
            <a:endParaRPr lang="en-N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Eye of God</a:t>
            </a:r>
            <a:r>
              <a:rPr lang="en-NZ" sz="66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01208"/>
            <a:ext cx="9144000" cy="15567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NZ" sz="40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All seeing, all knowing narrator</a:t>
            </a:r>
          </a:p>
          <a:p>
            <a:pPr algn="ctr">
              <a:buNone/>
            </a:pPr>
            <a:r>
              <a:rPr lang="en-NZ" sz="36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Knows all the thoughts of all the characters</a:t>
            </a:r>
            <a:endParaRPr lang="en-NZ" sz="36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4824536"/>
          </a:xfrm>
        </p:spPr>
        <p:txBody>
          <a:bodyPr>
            <a:noAutofit/>
          </a:bodyPr>
          <a:lstStyle/>
          <a:p>
            <a:r>
              <a:rPr lang="en-NZ" sz="13800" dirty="0" smtClean="0">
                <a:solidFill>
                  <a:schemeClr val="bg1"/>
                </a:solidFill>
                <a:latin typeface="Arial Black" pitchFamily="34" charset="0"/>
              </a:rPr>
              <a:t>The End</a:t>
            </a:r>
            <a:r>
              <a:rPr lang="en-NZ" sz="138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13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915" y="260648"/>
            <a:ext cx="38633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  <a:t>Tone</a:t>
            </a:r>
            <a:r>
              <a:rPr lang="en-NZ" sz="9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1830308"/>
            <a:ext cx="6400800" cy="4334996"/>
          </a:xfrm>
        </p:spPr>
        <p:txBody>
          <a:bodyPr>
            <a:normAutofit fontScale="77500" lnSpcReduction="20000"/>
          </a:bodyPr>
          <a:lstStyle/>
          <a:p>
            <a:pPr lvl="0" algn="l"/>
            <a:r>
              <a:rPr lang="en-GB" sz="2800" b="1" dirty="0">
                <a:solidFill>
                  <a:schemeClr val="bg1"/>
                </a:solidFill>
              </a:rPr>
              <a:t>I</a:t>
            </a:r>
            <a:r>
              <a:rPr lang="en-GB" sz="2800" dirty="0" smtClean="0">
                <a:solidFill>
                  <a:schemeClr val="bg1"/>
                </a:solidFill>
              </a:rPr>
              <a:t>s </a:t>
            </a:r>
            <a:r>
              <a:rPr lang="en-GB" sz="2800" dirty="0">
                <a:solidFill>
                  <a:schemeClr val="bg1"/>
                </a:solidFill>
              </a:rPr>
              <a:t>the writing </a:t>
            </a:r>
            <a:r>
              <a:rPr lang="en-GB" sz="2800" dirty="0" smtClean="0">
                <a:solidFill>
                  <a:schemeClr val="bg1"/>
                </a:solidFill>
              </a:rPr>
              <a:t>serious:</a:t>
            </a:r>
          </a:p>
          <a:p>
            <a:pPr marL="457200" lvl="0" indent="-457200" algn="l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</a:rPr>
              <a:t>humorous</a:t>
            </a:r>
            <a:endParaRPr lang="en-GB" sz="2800" dirty="0">
              <a:solidFill>
                <a:schemeClr val="bg1"/>
              </a:solidFill>
            </a:endParaRPr>
          </a:p>
          <a:p>
            <a:pPr marL="457200" lvl="0" indent="-457200" algn="l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</a:rPr>
              <a:t>friendly</a:t>
            </a:r>
          </a:p>
          <a:p>
            <a:pPr marL="457200" lvl="0" indent="-457200" algn="l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</a:rPr>
              <a:t>dramatic </a:t>
            </a:r>
          </a:p>
          <a:p>
            <a:pPr marL="457200" lvl="0" indent="-457200" algn="l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</a:rPr>
              <a:t>sensational </a:t>
            </a:r>
          </a:p>
          <a:p>
            <a:pPr marL="457200" lvl="0" indent="-457200" algn="l">
              <a:buFontTx/>
              <a:buChar char="-"/>
            </a:pPr>
            <a:r>
              <a:rPr lang="en-GB" sz="2800" dirty="0" smtClean="0">
                <a:solidFill>
                  <a:schemeClr val="bg1"/>
                </a:solidFill>
              </a:rPr>
              <a:t>or </a:t>
            </a:r>
            <a:r>
              <a:rPr lang="en-GB" sz="2800" dirty="0">
                <a:solidFill>
                  <a:schemeClr val="bg1"/>
                </a:solidFill>
              </a:rPr>
              <a:t>moral (warning</a:t>
            </a:r>
            <a:r>
              <a:rPr lang="en-GB" sz="2800" dirty="0" smtClean="0">
                <a:solidFill>
                  <a:schemeClr val="bg1"/>
                </a:solidFill>
              </a:rPr>
              <a:t>)  </a:t>
            </a:r>
          </a:p>
          <a:p>
            <a:pPr marL="457200" lvl="0" indent="-457200" algn="l">
              <a:buFontTx/>
              <a:buChar char="-"/>
            </a:pPr>
            <a:endParaRPr lang="en-GB" sz="2800" dirty="0">
              <a:solidFill>
                <a:schemeClr val="bg1"/>
              </a:solidFill>
            </a:endParaRPr>
          </a:p>
          <a:p>
            <a:pPr lvl="0" algn="l"/>
            <a:r>
              <a:rPr lang="en-GB" sz="2800" dirty="0" smtClean="0">
                <a:solidFill>
                  <a:schemeClr val="bg1"/>
                </a:solidFill>
              </a:rPr>
              <a:t>This </a:t>
            </a:r>
            <a:r>
              <a:rPr lang="en-GB" sz="2800" dirty="0">
                <a:solidFill>
                  <a:schemeClr val="bg1"/>
                </a:solidFill>
              </a:rPr>
              <a:t>is directly linked to the purpose </a:t>
            </a:r>
            <a:r>
              <a:rPr lang="en-GB" sz="2800" dirty="0" smtClean="0">
                <a:solidFill>
                  <a:srgbClr val="FF0000"/>
                </a:solidFill>
              </a:rPr>
              <a:t>(</a:t>
            </a:r>
            <a:r>
              <a:rPr lang="en-GB" sz="2800" dirty="0">
                <a:solidFill>
                  <a:srgbClr val="FF0000"/>
                </a:solidFill>
              </a:rPr>
              <a:t>to inform, persuade, </a:t>
            </a:r>
            <a:r>
              <a:rPr lang="en-GB" sz="2800" dirty="0" smtClean="0">
                <a:solidFill>
                  <a:srgbClr val="FF0000"/>
                </a:solidFill>
              </a:rPr>
              <a:t>entertain) </a:t>
            </a:r>
            <a:r>
              <a:rPr lang="en-GB" sz="2800" dirty="0" smtClean="0">
                <a:solidFill>
                  <a:schemeClr val="bg1"/>
                </a:solidFill>
              </a:rPr>
              <a:t>of </a:t>
            </a:r>
            <a:r>
              <a:rPr lang="en-GB" sz="2800" dirty="0">
                <a:solidFill>
                  <a:schemeClr val="bg1"/>
                </a:solidFill>
              </a:rPr>
              <a:t>the text.  Try and imagine how the writer’s voice would sound if they read their text aloud.  This should give you a good idea of the tone of the text, as tone of voice and tone of writing are very similar.</a:t>
            </a:r>
            <a:endParaRPr lang="en-NZ" sz="2800" dirty="0">
              <a:solidFill>
                <a:schemeClr val="bg1"/>
              </a:solidFill>
            </a:endParaRPr>
          </a:p>
          <a:p>
            <a:pPr algn="l"/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36602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984" y="260648"/>
            <a:ext cx="72072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9600" dirty="0" smtClean="0">
                <a:solidFill>
                  <a:schemeClr val="bg1"/>
                </a:solidFill>
                <a:latin typeface="Arial Black" pitchFamily="34" charset="0"/>
              </a:rPr>
              <a:t>Quotation</a:t>
            </a:r>
            <a:r>
              <a:rPr lang="en-NZ" sz="9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9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59632" y="1830308"/>
            <a:ext cx="7200800" cy="4334996"/>
          </a:xfrm>
        </p:spPr>
        <p:txBody>
          <a:bodyPr>
            <a:normAutofit/>
          </a:bodyPr>
          <a:lstStyle/>
          <a:p>
            <a:pPr lvl="0" algn="l"/>
            <a:r>
              <a:rPr lang="en-GB" sz="2800" dirty="0" smtClean="0">
                <a:solidFill>
                  <a:schemeClr val="bg1"/>
                </a:solidFill>
              </a:rPr>
              <a:t>If </a:t>
            </a:r>
            <a:r>
              <a:rPr lang="en-GB" sz="2800" dirty="0">
                <a:solidFill>
                  <a:schemeClr val="bg1"/>
                </a:solidFill>
              </a:rPr>
              <a:t>the author directly quotes an expert’s </a:t>
            </a:r>
            <a:r>
              <a:rPr lang="en-GB" sz="2800" dirty="0" smtClean="0">
                <a:solidFill>
                  <a:schemeClr val="bg1"/>
                </a:solidFill>
              </a:rPr>
              <a:t>opinion:</a:t>
            </a:r>
          </a:p>
          <a:p>
            <a:pPr lvl="0" algn="l"/>
            <a:r>
              <a:rPr lang="en-GB" sz="2800" dirty="0" smtClean="0">
                <a:solidFill>
                  <a:schemeClr val="bg1"/>
                </a:solidFill>
              </a:rPr>
              <a:t>- adds </a:t>
            </a:r>
            <a:r>
              <a:rPr lang="en-GB" sz="2800" dirty="0">
                <a:solidFill>
                  <a:schemeClr val="bg1"/>
                </a:solidFill>
              </a:rPr>
              <a:t>weight to their argument </a:t>
            </a:r>
            <a:endParaRPr lang="en-GB" sz="2800" dirty="0" smtClean="0">
              <a:solidFill>
                <a:schemeClr val="bg1"/>
              </a:solidFill>
            </a:endParaRPr>
          </a:p>
          <a:p>
            <a:pPr lvl="0" algn="l"/>
            <a:r>
              <a:rPr lang="en-GB" sz="2800" dirty="0" smtClean="0">
                <a:solidFill>
                  <a:schemeClr val="bg1"/>
                </a:solidFill>
              </a:rPr>
              <a:t>- makes </a:t>
            </a:r>
            <a:r>
              <a:rPr lang="en-GB" sz="2800" dirty="0">
                <a:solidFill>
                  <a:schemeClr val="bg1"/>
                </a:solidFill>
              </a:rPr>
              <a:t>their writing appear more convincing. </a:t>
            </a:r>
            <a:endParaRPr lang="en-GB" sz="2800" dirty="0" smtClean="0">
              <a:solidFill>
                <a:schemeClr val="bg1"/>
              </a:solidFill>
            </a:endParaRPr>
          </a:p>
          <a:p>
            <a:pPr lvl="0" algn="l"/>
            <a:endParaRPr lang="en-GB" sz="2800" dirty="0" smtClean="0">
              <a:solidFill>
                <a:schemeClr val="bg1"/>
              </a:solidFill>
            </a:endParaRPr>
          </a:p>
          <a:p>
            <a:pPr lvl="0" algn="l"/>
            <a:r>
              <a:rPr lang="en-GB" sz="2800" dirty="0" smtClean="0">
                <a:solidFill>
                  <a:schemeClr val="bg1"/>
                </a:solidFill>
              </a:rPr>
              <a:t>Doctor </a:t>
            </a:r>
            <a:r>
              <a:rPr lang="en-GB" sz="2800" dirty="0">
                <a:solidFill>
                  <a:schemeClr val="bg1"/>
                </a:solidFill>
              </a:rPr>
              <a:t>Albertson said, “There is a direct link between childhood sunburn and skin cancer</a:t>
            </a:r>
            <a:r>
              <a:rPr lang="en-GB" sz="2800" dirty="0" smtClean="0">
                <a:solidFill>
                  <a:schemeClr val="bg1"/>
                </a:solidFill>
              </a:rPr>
              <a:t>.”</a:t>
            </a:r>
            <a:endParaRPr lang="en-NZ" sz="2800" dirty="0">
              <a:solidFill>
                <a:schemeClr val="bg1"/>
              </a:solidFill>
            </a:endParaRPr>
          </a:p>
          <a:p>
            <a:pPr algn="l"/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2261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Irony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…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168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NZ" sz="4000" dirty="0" smtClean="0">
                <a:solidFill>
                  <a:srgbClr val="FF0000"/>
                </a:solidFill>
              </a:rPr>
              <a:t>…</a:t>
            </a:r>
            <a:r>
              <a:rPr lang="en-NZ" sz="4000" dirty="0" smtClean="0">
                <a:solidFill>
                  <a:schemeClr val="bg1"/>
                </a:solidFill>
              </a:rPr>
              <a:t>using language </a:t>
            </a:r>
            <a:r>
              <a:rPr lang="en-NZ" sz="4000" dirty="0">
                <a:solidFill>
                  <a:schemeClr val="bg1"/>
                </a:solidFill>
              </a:rPr>
              <a:t>in a way that means just the opposite, typically for humorous </a:t>
            </a:r>
            <a:r>
              <a:rPr lang="en-NZ" sz="4000" dirty="0" smtClean="0">
                <a:solidFill>
                  <a:schemeClr val="bg1"/>
                </a:solidFill>
              </a:rPr>
              <a:t>effect</a:t>
            </a:r>
            <a:r>
              <a:rPr lang="en-NZ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573016"/>
            <a:ext cx="7964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200" dirty="0">
                <a:solidFill>
                  <a:schemeClr val="bg1"/>
                </a:solidFill>
              </a:rPr>
              <a:t>A man </a:t>
            </a:r>
            <a:r>
              <a:rPr lang="en-NZ" sz="3200" dirty="0" smtClean="0">
                <a:solidFill>
                  <a:schemeClr val="bg1"/>
                </a:solidFill>
              </a:rPr>
              <a:t>is hit </a:t>
            </a:r>
            <a:r>
              <a:rPr lang="en-NZ" sz="3200" dirty="0">
                <a:solidFill>
                  <a:schemeClr val="bg1"/>
                </a:solidFill>
              </a:rPr>
              <a:t>by a vehicle and needs to be rushed to hospital</a:t>
            </a:r>
            <a:r>
              <a:rPr lang="en-NZ" sz="3200" dirty="0" smtClean="0">
                <a:solidFill>
                  <a:schemeClr val="bg1"/>
                </a:solidFill>
              </a:rPr>
              <a:t>. The vehicle that hits him is an ambulance…</a:t>
            </a:r>
            <a:r>
              <a:rPr lang="en-NZ" sz="3200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2050" name="Picture 2" descr="http://www.clipartlord.com/wp-content/uploads/2012/11/ambulanc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09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Sarcasm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2116832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en-NZ" sz="4000" dirty="0" smtClean="0">
                <a:solidFill>
                  <a:schemeClr val="bg1"/>
                </a:solidFill>
              </a:rPr>
              <a:t>Making fun of someone, 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4000" dirty="0" smtClean="0">
                <a:solidFill>
                  <a:schemeClr val="bg1"/>
                </a:solidFill>
              </a:rPr>
              <a:t>often disguised as praise</a:t>
            </a:r>
          </a:p>
          <a:p>
            <a:pPr algn="ctr">
              <a:spcBef>
                <a:spcPts val="0"/>
              </a:spcBef>
              <a:buNone/>
            </a:pPr>
            <a:r>
              <a:rPr lang="en-NZ" sz="4000" dirty="0" smtClean="0">
                <a:solidFill>
                  <a:schemeClr val="bg1"/>
                </a:solidFill>
              </a:rPr>
              <a:t>(though </a:t>
            </a:r>
            <a:r>
              <a:rPr lang="en-NZ" sz="4000" dirty="0">
                <a:solidFill>
                  <a:schemeClr val="bg1"/>
                </a:solidFill>
              </a:rPr>
              <a:t>sarcasm may be funny, it may also hurt many </a:t>
            </a:r>
            <a:r>
              <a:rPr lang="en-NZ" sz="4000" dirty="0" smtClean="0">
                <a:solidFill>
                  <a:schemeClr val="bg1"/>
                </a:solidFill>
              </a:rPr>
              <a:t>people)</a:t>
            </a:r>
            <a:endParaRPr lang="en-NZ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21" y="5733256"/>
            <a:ext cx="9276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3600" dirty="0">
                <a:solidFill>
                  <a:schemeClr val="bg1"/>
                </a:solidFill>
              </a:rPr>
              <a:t>Not the brightest crayon in the box now, are we</a:t>
            </a:r>
            <a:r>
              <a:rPr lang="en-NZ" sz="3600" dirty="0" smtClean="0">
                <a:solidFill>
                  <a:schemeClr val="bg1"/>
                </a:solidFill>
              </a:rPr>
              <a:t>?</a:t>
            </a:r>
            <a:endParaRPr lang="en-NZ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s.123rf.com/400wm/400/400/dedmazay/dedmazay1107/dedmazay110700008/9931702-a-teacher-on-a-white-background-vec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33" y="3212976"/>
            <a:ext cx="2207820" cy="240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49902">
            <a:off x="66381" y="707204"/>
            <a:ext cx="4186808" cy="1143000"/>
          </a:xfrm>
        </p:spPr>
        <p:txBody>
          <a:bodyPr>
            <a:normAutofit/>
          </a:bodyPr>
          <a:lstStyle/>
          <a:p>
            <a:r>
              <a:rPr lang="en-NZ" sz="660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itchFamily="34" charset="0"/>
              </a:rPr>
              <a:t>Pun</a:t>
            </a:r>
            <a:r>
              <a:rPr lang="en-NZ" sz="6600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311341">
            <a:off x="-71873" y="1700541"/>
            <a:ext cx="8229600" cy="16359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NZ" sz="4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 play on words giving humourous </a:t>
            </a:r>
          </a:p>
          <a:p>
            <a:pPr algn="ctr">
              <a:buNone/>
            </a:pPr>
            <a:r>
              <a:rPr lang="en-NZ" sz="4400" b="1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double meanings</a:t>
            </a:r>
            <a:endParaRPr lang="en-NZ" sz="4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5301208"/>
            <a:ext cx="5964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dirty="0" smtClean="0">
                <a:solidFill>
                  <a:schemeClr val="bg1"/>
                </a:solidFill>
              </a:rPr>
              <a:t>Hair today, gone tomorrow!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55983">
            <a:off x="209678" y="585257"/>
            <a:ext cx="500131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Emotive Language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5004" y="2708920"/>
            <a:ext cx="6868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Positive emotional responses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92" y="4149080"/>
            <a:ext cx="87597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dirty="0" smtClean="0">
                <a:solidFill>
                  <a:schemeClr val="bg1"/>
                </a:solidFill>
              </a:rPr>
              <a:t>This </a:t>
            </a:r>
            <a:r>
              <a:rPr lang="en-NZ" sz="4800" dirty="0" smtClean="0">
                <a:solidFill>
                  <a:srgbClr val="FF0000"/>
                </a:solidFill>
              </a:rPr>
              <a:t>impressive</a:t>
            </a:r>
            <a:r>
              <a:rPr lang="en-NZ" sz="4800" dirty="0" smtClean="0">
                <a:solidFill>
                  <a:schemeClr val="bg1"/>
                </a:solidFill>
              </a:rPr>
              <a:t> plan presents an </a:t>
            </a:r>
          </a:p>
          <a:p>
            <a:pPr algn="ctr"/>
            <a:r>
              <a:rPr lang="en-NZ" sz="4800" dirty="0" smtClean="0">
                <a:solidFill>
                  <a:srgbClr val="FF0000"/>
                </a:solidFill>
              </a:rPr>
              <a:t>elegant</a:t>
            </a:r>
            <a:r>
              <a:rPr lang="en-NZ" sz="4800" dirty="0" smtClean="0">
                <a:solidFill>
                  <a:schemeClr val="bg1"/>
                </a:solidFill>
              </a:rPr>
              <a:t> and </a:t>
            </a:r>
            <a:r>
              <a:rPr lang="en-NZ" sz="4800" dirty="0" smtClean="0">
                <a:solidFill>
                  <a:srgbClr val="FF0000"/>
                </a:solidFill>
              </a:rPr>
              <a:t>visionary</a:t>
            </a:r>
            <a:r>
              <a:rPr lang="en-NZ" sz="4800" dirty="0" smtClean="0">
                <a:solidFill>
                  <a:schemeClr val="bg1"/>
                </a:solidFill>
              </a:rPr>
              <a:t> solution.</a:t>
            </a:r>
            <a:endParaRPr lang="en-NZ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100444">
            <a:off x="200469" y="458743"/>
            <a:ext cx="67487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6600" dirty="0" smtClean="0">
                <a:solidFill>
                  <a:schemeClr val="bg1"/>
                </a:solidFill>
                <a:latin typeface="Arial Black" pitchFamily="34" charset="0"/>
              </a:rPr>
              <a:t>Emotive Language</a:t>
            </a:r>
            <a:r>
              <a:rPr lang="en-NZ" sz="6600" dirty="0" smtClean="0">
                <a:solidFill>
                  <a:srgbClr val="FF0000"/>
                </a:solidFill>
                <a:latin typeface="Arial Black" pitchFamily="34" charset="0"/>
              </a:rPr>
              <a:t>.</a:t>
            </a:r>
            <a:endParaRPr lang="en-NZ" sz="6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2852936"/>
            <a:ext cx="7105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400" dirty="0" smtClean="0">
                <a:solidFill>
                  <a:schemeClr val="bg1"/>
                </a:solidFill>
              </a:rPr>
              <a:t>Negative emotional responses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292" y="4149080"/>
            <a:ext cx="87597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solidFill>
                  <a:schemeClr val="bg1"/>
                </a:solidFill>
              </a:rPr>
              <a:t>This </a:t>
            </a:r>
            <a:r>
              <a:rPr lang="en-NZ" sz="4000" dirty="0" smtClean="0">
                <a:solidFill>
                  <a:srgbClr val="FF0000"/>
                </a:solidFill>
              </a:rPr>
              <a:t>ridiculous</a:t>
            </a:r>
            <a:r>
              <a:rPr lang="en-NZ" sz="4000" dirty="0" smtClean="0">
                <a:solidFill>
                  <a:schemeClr val="bg1"/>
                </a:solidFill>
              </a:rPr>
              <a:t> plan demonstrates a </a:t>
            </a:r>
          </a:p>
          <a:p>
            <a:pPr algn="ctr"/>
            <a:r>
              <a:rPr lang="en-NZ" sz="4000" dirty="0" smtClean="0">
                <a:solidFill>
                  <a:srgbClr val="FF0000"/>
                </a:solidFill>
              </a:rPr>
              <a:t>naive </a:t>
            </a:r>
            <a:r>
              <a:rPr lang="en-NZ" sz="4000" dirty="0" smtClean="0">
                <a:solidFill>
                  <a:schemeClr val="bg1"/>
                </a:solidFill>
              </a:rPr>
              <a:t>and </a:t>
            </a:r>
            <a:r>
              <a:rPr lang="en-NZ" sz="4000" dirty="0" smtClean="0">
                <a:solidFill>
                  <a:srgbClr val="FF0000"/>
                </a:solidFill>
              </a:rPr>
              <a:t>fanatical idea</a:t>
            </a:r>
            <a:r>
              <a:rPr lang="en-NZ" sz="4000" dirty="0" smtClean="0">
                <a:solidFill>
                  <a:schemeClr val="bg1"/>
                </a:solidFill>
              </a:rPr>
              <a:t>.</a:t>
            </a:r>
            <a:endParaRPr lang="en-N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581</Words>
  <Application>Microsoft Office PowerPoint</Application>
  <PresentationFormat>On-screen Show (4:3)</PresentationFormat>
  <Paragraphs>107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I, like you understand this.  We must ensure our voice is heard.</vt:lpstr>
      <vt:lpstr>PowerPoint Presentation</vt:lpstr>
      <vt:lpstr>PowerPoint Presentation</vt:lpstr>
      <vt:lpstr>PowerPoint Presentation</vt:lpstr>
      <vt:lpstr>Irony…</vt:lpstr>
      <vt:lpstr>Sarcasm.</vt:lpstr>
      <vt:lpstr>Pun.</vt:lpstr>
      <vt:lpstr>PowerPoint Presentation</vt:lpstr>
      <vt:lpstr>PowerPoint Presentation</vt:lpstr>
      <vt:lpstr>Rhetorical Question.</vt:lpstr>
      <vt:lpstr>Imperative.</vt:lpstr>
      <vt:lpstr>Hyperbole.</vt:lpstr>
      <vt:lpstr>Repetition.</vt:lpstr>
      <vt:lpstr>Parallel Structure.</vt:lpstr>
      <vt:lpstr>Statistics.</vt:lpstr>
      <vt:lpstr>Listing.</vt:lpstr>
      <vt:lpstr>Anecdote.</vt:lpstr>
      <vt:lpstr>Cliché.</vt:lpstr>
      <vt:lpstr>Euphemism.</vt:lpstr>
      <vt:lpstr>Superlatives.</vt:lpstr>
      <vt:lpstr>Narrative Point of View.</vt:lpstr>
      <vt:lpstr>First Person.</vt:lpstr>
      <vt:lpstr>Third Person.</vt:lpstr>
      <vt:lpstr>Eye of God.</vt:lpstr>
      <vt:lpstr>The End.</vt:lpstr>
    </vt:vector>
  </TitlesOfParts>
  <Company>Hamilton Girls'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millsk</dc:creator>
  <cp:lastModifiedBy>Jason Scott</cp:lastModifiedBy>
  <cp:revision>66</cp:revision>
  <dcterms:created xsi:type="dcterms:W3CDTF">2010-08-29T23:27:16Z</dcterms:created>
  <dcterms:modified xsi:type="dcterms:W3CDTF">2013-10-28T22:00:43Z</dcterms:modified>
</cp:coreProperties>
</file>